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Marcellus"/>
      <p:regular r:id="rId28"/>
    </p:embeddedFont>
    <p:embeddedFont>
      <p:font typeface="Fira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3" roundtripDataSignature="AMtx7mibg+JVHI6b6Ywdv8pwiagc7Fsv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4064FD-F5D9-4DCF-91AA-DF5C17C3512A}">
  <a:tblStyle styleId="{A54064FD-F5D9-4DCF-91AA-DF5C17C3512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arcellus-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ira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italic.fntdata"/><Relationship Id="rId30" Type="http://schemas.openxmlformats.org/officeDocument/2006/relationships/font" Target="fonts/FiraSans-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Fira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6e64cf2163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6e64cf2163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e64cf2163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36e64cf2163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99fdd241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699fdd241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99fdd2416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699fdd2416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99fdd241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699fdd241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99fdd241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699fdd241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e7b56167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6e7b56167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ff18e6c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5ff18e6c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dca5087c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36dca5087c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6dfd6c550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6dfd6c55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ff18e6c2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5ff18e6c2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dfd6c550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36dfd6c550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99fdd241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3699fdd241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4912aa8f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14912aa8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e64cf216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6e64cf216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4cf216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6e64cf216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99fdd2416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699fdd241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6e64cf2163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6e64cf2163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rgbClr val="4D4D4C"/>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rgbClr val="4D4D4C"/>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rgbClr val="4D4D4C"/>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5"/>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4"/>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14"/>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 name="Shape 17"/>
        <p:cNvGrpSpPr/>
        <p:nvPr/>
      </p:nvGrpSpPr>
      <p:grpSpPr>
        <a:xfrm>
          <a:off x="0" y="0"/>
          <a:ext cx="0" cy="0"/>
          <a:chOff x="0" y="0"/>
          <a:chExt cx="0" cy="0"/>
        </a:xfrm>
      </p:grpSpPr>
      <p:sp>
        <p:nvSpPr>
          <p:cNvPr id="18" name="Google Shape;18;p12"/>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4D4D4C"/>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lnSpc>
                <a:spcPct val="90000"/>
              </a:lnSpc>
              <a:spcBef>
                <a:spcPts val="500"/>
              </a:spcBef>
              <a:spcAft>
                <a:spcPts val="0"/>
              </a:spcAft>
              <a:buClr>
                <a:srgbClr val="4D4D4C"/>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lnSpc>
                <a:spcPct val="90000"/>
              </a:lnSpc>
              <a:spcBef>
                <a:spcPts val="500"/>
              </a:spcBef>
              <a:spcAft>
                <a:spcPts val="0"/>
              </a:spcAft>
              <a:buClr>
                <a:srgbClr val="4D4D4C"/>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lnSpc>
                <a:spcPct val="90000"/>
              </a:lnSpc>
              <a:spcBef>
                <a:spcPts val="500"/>
              </a:spcBef>
              <a:spcAft>
                <a:spcPts val="0"/>
              </a:spcAft>
              <a:buClr>
                <a:srgbClr val="4D4D4C"/>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rgbClr val="000000"/>
                </a:solidFill>
                <a:latin typeface="Arial"/>
                <a:ea typeface="Arial"/>
                <a:cs typeface="Arial"/>
                <a:sym typeface="Arial"/>
              </a:defRPr>
            </a:lvl9pPr>
          </a:lstStyle>
          <a:p/>
        </p:txBody>
      </p:sp>
      <p:sp>
        <p:nvSpPr>
          <p:cNvPr id="20" name="Google Shape;20;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21" name="Google Shape;21;p12"/>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p12"/>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1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10"/>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10"/>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10"/>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1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13"/>
          <p:cNvSpPr txBox="1"/>
          <p:nvPr>
            <p:ph type="title"/>
          </p:nvPr>
        </p:nvSpPr>
        <p:spPr>
          <a:xfrm>
            <a:off x="839788" y="987424"/>
            <a:ext cx="3932237" cy="1069975"/>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3200"/>
              <a:buFont typeface="Marcellus"/>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13"/>
          <p:cNvSpPr/>
          <p:nvPr>
            <p:ph idx="2" type="pic"/>
          </p:nvPr>
        </p:nvSpPr>
        <p:spPr>
          <a:xfrm>
            <a:off x="5183188" y="987425"/>
            <a:ext cx="6172200" cy="4873625"/>
          </a:xfrm>
          <a:prstGeom prst="rect">
            <a:avLst/>
          </a:prstGeom>
          <a:noFill/>
          <a:ln>
            <a:noFill/>
          </a:ln>
        </p:spPr>
      </p:sp>
      <p:sp>
        <p:nvSpPr>
          <p:cNvPr id="32" name="Google Shape;32;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1600"/>
              <a:buFont typeface="Arial"/>
              <a:buNone/>
              <a:defRPr b="0" i="0" sz="16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2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000"/>
              <a:buFont typeface="Arial"/>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33" name="Google Shape;33;p13"/>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 name="Google Shape;34;p13"/>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13"/>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6"/>
          <p:cNvSpPr/>
          <p:nvPr/>
        </p:nvSpPr>
        <p:spPr>
          <a:xfrm>
            <a:off x="0" y="5680472"/>
            <a:ext cx="838200" cy="1190779"/>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6"/>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sp>
        <p:nvSpPr>
          <p:cNvPr id="39" name="Google Shape;39;p6"/>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1" name="Google Shape;41;p6"/>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6"/>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7"/>
          <p:cNvSpPr txBox="1"/>
          <p:nvPr>
            <p:ph type="title"/>
          </p:nvPr>
        </p:nvSpPr>
        <p:spPr>
          <a:xfrm>
            <a:off x="838200" y="866274"/>
            <a:ext cx="10515600" cy="82441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7" name="Google Shape;47;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7"/>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7"/>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7"/>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A42530"/>
              </a:buClr>
              <a:buSzPts val="6000"/>
              <a:buFont typeface="Marcellus"/>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54" name="Google Shape;54;p8"/>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8"/>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8"/>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839788" y="866776"/>
            <a:ext cx="10515600" cy="82391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A42530"/>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0" name="Google Shape;60;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90000"/>
              </a:lnSpc>
              <a:spcBef>
                <a:spcPts val="1000"/>
              </a:spcBef>
              <a:spcAft>
                <a:spcPts val="0"/>
              </a:spcAft>
              <a:buClr>
                <a:srgbClr val="4D4D4C"/>
              </a:buClr>
              <a:buSzPts val="2400"/>
              <a:buFont typeface="Arial"/>
              <a:buNone/>
              <a:defRPr b="1" i="0" sz="2400" u="none" cap="none" strike="noStrike">
                <a:solidFill>
                  <a:srgbClr val="000000"/>
                </a:solidFill>
                <a:latin typeface="Arial"/>
                <a:ea typeface="Arial"/>
                <a:cs typeface="Arial"/>
                <a:sym typeface="Arial"/>
              </a:defRPr>
            </a:lvl1pPr>
            <a:lvl2pPr indent="-228600" lvl="1" marL="914400" marR="0" rtl="0" algn="l">
              <a:lnSpc>
                <a:spcPct val="90000"/>
              </a:lnSpc>
              <a:spcBef>
                <a:spcPts val="500"/>
              </a:spcBef>
              <a:spcAft>
                <a:spcPts val="0"/>
              </a:spcAft>
              <a:buClr>
                <a:srgbClr val="4D4D4C"/>
              </a:buClr>
              <a:buSzPts val="2000"/>
              <a:buFont typeface="Arial"/>
              <a:buNone/>
              <a:defRPr b="1" i="0" sz="2000" u="none" cap="none" strike="noStrike">
                <a:solidFill>
                  <a:srgbClr val="000000"/>
                </a:solidFill>
                <a:latin typeface="Arial"/>
                <a:ea typeface="Arial"/>
                <a:cs typeface="Arial"/>
                <a:sym typeface="Arial"/>
              </a:defRPr>
            </a:lvl2pPr>
            <a:lvl3pPr indent="-228600" lvl="2" marL="1371600" marR="0" rtl="0" algn="l">
              <a:lnSpc>
                <a:spcPct val="90000"/>
              </a:lnSpc>
              <a:spcBef>
                <a:spcPts val="500"/>
              </a:spcBef>
              <a:spcAft>
                <a:spcPts val="0"/>
              </a:spcAft>
              <a:buClr>
                <a:srgbClr val="4D4D4C"/>
              </a:buClr>
              <a:buSzPts val="1800"/>
              <a:buFont typeface="Arial"/>
              <a:buNone/>
              <a:defRPr b="1" i="0" sz="1800" u="none" cap="none" strike="noStrike">
                <a:solidFill>
                  <a:srgbClr val="000000"/>
                </a:solidFill>
                <a:latin typeface="Arial"/>
                <a:ea typeface="Arial"/>
                <a:cs typeface="Arial"/>
                <a:sym typeface="Arial"/>
              </a:defRPr>
            </a:lvl3pPr>
            <a:lvl4pPr indent="-228600" lvl="3" marL="18288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4pPr>
            <a:lvl5pPr indent="-228600" lvl="4" marL="2286000" marR="0" rtl="0" algn="l">
              <a:lnSpc>
                <a:spcPct val="90000"/>
              </a:lnSpc>
              <a:spcBef>
                <a:spcPts val="500"/>
              </a:spcBef>
              <a:spcAft>
                <a:spcPts val="0"/>
              </a:spcAft>
              <a:buClr>
                <a:srgbClr val="4D4D4C"/>
              </a:buClr>
              <a:buSzPts val="1600"/>
              <a:buFont typeface="Arial"/>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rgbClr val="000000"/>
                </a:solidFill>
                <a:latin typeface="Arial"/>
                <a:ea typeface="Arial"/>
                <a:cs typeface="Arial"/>
                <a:sym typeface="Arial"/>
              </a:defRPr>
            </a:lvl9pPr>
          </a:lstStyle>
          <a:p/>
        </p:txBody>
      </p:sp>
      <p:sp>
        <p:nvSpPr>
          <p:cNvPr id="62" name="Google Shape;62;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10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4D4D4C"/>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9"/>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9"/>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9"/>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1"/>
          <p:cNvSpPr txBox="1"/>
          <p:nvPr>
            <p:ph idx="10" type="dt"/>
          </p:nvPr>
        </p:nvSpPr>
        <p:spPr>
          <a:xfrm>
            <a:off x="838200" y="5843197"/>
            <a:ext cx="2743200" cy="496491"/>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1"/>
          <p:cNvSpPr txBox="1"/>
          <p:nvPr>
            <p:ph idx="11" type="ftr"/>
          </p:nvPr>
        </p:nvSpPr>
        <p:spPr>
          <a:xfrm>
            <a:off x="4038600" y="5843197"/>
            <a:ext cx="4114800" cy="514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3F3F3F"/>
                </a:solidFill>
                <a:latin typeface="Fira Sans"/>
                <a:ea typeface="Fira Sans"/>
                <a:cs typeface="Fira Sans"/>
                <a:sym typeface="Fira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p:nvPr/>
        </p:nvSpPr>
        <p:spPr>
          <a:xfrm>
            <a:off x="0" y="6080760"/>
            <a:ext cx="838200" cy="79049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 name="Google Shape;7;p4"/>
          <p:cNvSpPr/>
          <p:nvPr/>
        </p:nvSpPr>
        <p:spPr>
          <a:xfrm>
            <a:off x="10169610" y="6356350"/>
            <a:ext cx="2022390" cy="514900"/>
          </a:xfrm>
          <a:prstGeom prst="rect">
            <a:avLst/>
          </a:prstGeom>
          <a:solidFill>
            <a:srgbClr val="D9222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 name="Google Shape;8;p4"/>
          <p:cNvSpPr/>
          <p:nvPr/>
        </p:nvSpPr>
        <p:spPr>
          <a:xfrm>
            <a:off x="838199" y="6356350"/>
            <a:ext cx="9331411" cy="514901"/>
          </a:xfrm>
          <a:prstGeom prst="rect">
            <a:avLst/>
          </a:prstGeom>
          <a:solidFill>
            <a:srgbClr val="A425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Fira Sans"/>
              <a:ea typeface="Fira Sans"/>
              <a:cs typeface="Fira Sans"/>
              <a:sym typeface="Fira Sans"/>
            </a:endParaRPr>
          </a:p>
        </p:txBody>
      </p:sp>
      <p:pic>
        <p:nvPicPr>
          <p:cNvPr descr="Graphical user interface, text, application&#10;&#10;Description automatically generated" id="9" name="Google Shape;9;p4"/>
          <p:cNvPicPr preferRelativeResize="0"/>
          <p:nvPr/>
        </p:nvPicPr>
        <p:blipFill rotWithShape="1">
          <a:blip r:embed="rId1">
            <a:alphaModFix/>
          </a:blip>
          <a:srcRect b="0" l="0" r="0" t="0"/>
          <a:stretch/>
        </p:blipFill>
        <p:spPr>
          <a:xfrm>
            <a:off x="11018520" y="387803"/>
            <a:ext cx="728472" cy="539609"/>
          </a:xfrm>
          <a:prstGeom prst="rect">
            <a:avLst/>
          </a:prstGeom>
          <a:noFill/>
          <a:ln>
            <a:noFill/>
          </a:ln>
        </p:spPr>
      </p:pic>
      <p:pic>
        <p:nvPicPr>
          <p:cNvPr descr="C:\Users\ISLAB\Downloads\KJSCE\K J Somaiya College of Engineering.png" id="10" name="Google Shape;10;p4"/>
          <p:cNvPicPr preferRelativeResize="0"/>
          <p:nvPr/>
        </p:nvPicPr>
        <p:blipFill rotWithShape="1">
          <a:blip r:embed="rId2">
            <a:alphaModFix/>
          </a:blip>
          <a:srcRect b="0" l="0" r="0" t="0"/>
          <a:stretch/>
        </p:blipFill>
        <p:spPr>
          <a:xfrm>
            <a:off x="419100" y="387803"/>
            <a:ext cx="1981200" cy="647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ctrTitle"/>
          </p:nvPr>
        </p:nvSpPr>
        <p:spPr>
          <a:xfrm>
            <a:off x="2376075" y="364175"/>
            <a:ext cx="8391300" cy="9684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Jewelry Images using Deep Learning</a:t>
            </a:r>
            <a:endParaRPr b="1" sz="3209">
              <a:solidFill>
                <a:srgbClr val="C00000"/>
              </a:solidFill>
              <a:latin typeface="Marcellus"/>
              <a:ea typeface="Marcellus"/>
              <a:cs typeface="Marcellus"/>
              <a:sym typeface="Marcellus"/>
            </a:endParaRPr>
          </a:p>
        </p:txBody>
      </p:sp>
      <p:sp>
        <p:nvSpPr>
          <p:cNvPr id="81" name="Google Shape;81;p2"/>
          <p:cNvSpPr txBox="1"/>
          <p:nvPr>
            <p:ph idx="1" type="subTitle"/>
          </p:nvPr>
        </p:nvSpPr>
        <p:spPr>
          <a:xfrm>
            <a:off x="492717" y="1433752"/>
            <a:ext cx="12109200" cy="720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None/>
            </a:pPr>
            <a:r>
              <a:rPr lang="en-US">
                <a:solidFill>
                  <a:schemeClr val="dk1"/>
                </a:solidFill>
                <a:latin typeface="Marcellus"/>
                <a:ea typeface="Marcellus"/>
                <a:cs typeface="Marcellus"/>
                <a:sym typeface="Marcellus"/>
              </a:rPr>
              <a:t>Department of Information Technology</a:t>
            </a:r>
            <a:endParaRPr>
              <a:latin typeface="Marcellus"/>
              <a:ea typeface="Marcellus"/>
              <a:cs typeface="Marcellus"/>
              <a:sym typeface="Marcellus"/>
            </a:endParaRPr>
          </a:p>
        </p:txBody>
      </p:sp>
      <p:pic>
        <p:nvPicPr>
          <p:cNvPr id="82" name="Google Shape;82;p2"/>
          <p:cNvPicPr preferRelativeResize="0"/>
          <p:nvPr/>
        </p:nvPicPr>
        <p:blipFill rotWithShape="1">
          <a:blip r:embed="rId3">
            <a:alphaModFix/>
          </a:blip>
          <a:srcRect b="0" l="0" r="0" t="0"/>
          <a:stretch/>
        </p:blipFill>
        <p:spPr>
          <a:xfrm>
            <a:off x="35518" y="2274354"/>
            <a:ext cx="6052457" cy="3512457"/>
          </a:xfrm>
          <a:prstGeom prst="rect">
            <a:avLst/>
          </a:prstGeom>
          <a:noFill/>
          <a:ln>
            <a:noFill/>
          </a:ln>
        </p:spPr>
      </p:pic>
      <p:pic>
        <p:nvPicPr>
          <p:cNvPr id="83" name="Google Shape;83;p2"/>
          <p:cNvPicPr preferRelativeResize="0"/>
          <p:nvPr/>
        </p:nvPicPr>
        <p:blipFill rotWithShape="1">
          <a:blip r:embed="rId4">
            <a:alphaModFix/>
          </a:blip>
          <a:srcRect b="0" l="0" r="59220" t="0"/>
          <a:stretch/>
        </p:blipFill>
        <p:spPr>
          <a:xfrm rot="-5400000">
            <a:off x="7424061" y="1000149"/>
            <a:ext cx="3512457" cy="6023426"/>
          </a:xfrm>
          <a:prstGeom prst="rect">
            <a:avLst/>
          </a:prstGeom>
          <a:noFill/>
          <a:ln>
            <a:noFill/>
          </a:ln>
        </p:spPr>
      </p:pic>
      <p:sp>
        <p:nvSpPr>
          <p:cNvPr id="84" name="Google Shape;84;p2"/>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6e64cf2163_0_8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1" name="Google Shape;161;g36e64cf2163_0_8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62" name="Google Shape;162;g36e64cf2163_0_89"/>
          <p:cNvGraphicFramePr/>
          <p:nvPr/>
        </p:nvGraphicFramePr>
        <p:xfrm>
          <a:off x="198850" y="1704975"/>
          <a:ext cx="3000000" cy="3000000"/>
        </p:xfrm>
        <a:graphic>
          <a:graphicData uri="http://schemas.openxmlformats.org/drawingml/2006/table">
            <a:tbl>
              <a:tblPr>
                <a:noFill/>
                <a:tableStyleId>{A54064FD-F5D9-4DCF-91AA-DF5C17C3512A}</a:tableStyleId>
              </a:tblPr>
              <a:tblGrid>
                <a:gridCol w="994000"/>
                <a:gridCol w="2307825"/>
                <a:gridCol w="2102175"/>
                <a:gridCol w="1690900"/>
                <a:gridCol w="1805125"/>
                <a:gridCol w="994000"/>
                <a:gridCol w="994000"/>
                <a:gridCol w="994000"/>
              </a:tblGrid>
              <a:tr h="169625">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1337025">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Proposes YOLO-based system for ring and earring detection in smart shops.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Trained and validated a YOLO-based object detector on a custom dataset of rings and earrings for real-time monitoring in smart shop surveillance systems.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Used a customized dataset containing rings and earrings images.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Achieved real-time, accurate detection with strong mAP and localization metrics.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Enables real-time jewelry monitoring in smart shops with high accuracy using a lightweight, efficient YOLO architecture.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Limited to only two jewelry classes (rings and earrings)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May require retraining for different store layouts or lighting conditions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[11]</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r h="1337025">
                <a:tc>
                  <a:txBody>
                    <a:bodyPr/>
                    <a:lstStyle/>
                    <a:p>
                      <a:pPr indent="0" lvl="0" marL="0" rtl="0" algn="ctr">
                        <a:lnSpc>
                          <a:spcPct val="115000"/>
                        </a:lnSpc>
                        <a:spcBef>
                          <a:spcPts val="0"/>
                        </a:spcBef>
                        <a:spcAft>
                          <a:spcPts val="0"/>
                        </a:spcAft>
                        <a:buNone/>
                      </a:pPr>
                      <a:r>
                        <a:rPr lang="en-US" sz="700"/>
                        <a:t>2021</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Surveys DL models, datasets, and edge suitability.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Reviewed and compared deep learning-based object detection models using benchmark datasets, evaluation metrics, and backbone architectures, including lightweight models for edge deployment.</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No specific dataset used; it’s a survey paper reviewing existing models and benchmarks.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Compared detectors using mAP, FPS, and parameters for accuracy and efficiency.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Covers modern object detection models, benchmark datasets, and metrics, with insights on lightweight models and performance comparisons.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Lacks original experiments, relies solely on literature analysis, and may miss post-2021 advancements.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[12]</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r h="1466750">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Compares CNN and transformer models for object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Conducted a comparative analysis of CNN and transformer architectures for object detection, focusing on design, performance, and attention mechanisms.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Literature review; no dataset used.</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Provided literature-based insights without experimental metrics or validation.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Provides a thorough overview of CNN and transformer-based detectors, highlighting the shift to attention models and outlining emerging research trends.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Purely literature-based without experimental validation, lacks quantitative benchmarks, and may miss the latest transformer model developments.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[13]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bl>
          </a:graphicData>
        </a:graphic>
      </p:graphicFrame>
      <p:sp>
        <p:nvSpPr>
          <p:cNvPr id="163" name="Google Shape;163;g36e64cf2163_0_89"/>
          <p:cNvSpPr txBox="1"/>
          <p:nvPr>
            <p:ph type="title"/>
          </p:nvPr>
        </p:nvSpPr>
        <p:spPr>
          <a:xfrm>
            <a:off x="2859900" y="9810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6e64cf2163_0_103"/>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69" name="Google Shape;169;g36e64cf2163_0_103"/>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0" name="Google Shape;170;g36e64cf2163_0_103"/>
          <p:cNvGraphicFramePr/>
          <p:nvPr/>
        </p:nvGraphicFramePr>
        <p:xfrm>
          <a:off x="198850" y="1781175"/>
          <a:ext cx="3000000" cy="3000000"/>
        </p:xfrm>
        <a:graphic>
          <a:graphicData uri="http://schemas.openxmlformats.org/drawingml/2006/table">
            <a:tbl>
              <a:tblPr>
                <a:noFill/>
                <a:tableStyleId>{A54064FD-F5D9-4DCF-91AA-DF5C17C3512A}</a:tableStyleId>
              </a:tblPr>
              <a:tblGrid>
                <a:gridCol w="988600"/>
                <a:gridCol w="2295325"/>
                <a:gridCol w="2090800"/>
                <a:gridCol w="1681725"/>
                <a:gridCol w="1795350"/>
                <a:gridCol w="988600"/>
                <a:gridCol w="988600"/>
                <a:gridCol w="988600"/>
              </a:tblGrid>
              <a:tr h="198300">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2169600">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Proposes CNN-RF model for gemstone ID using curated images.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CNN for feature extraction from gemstone images and integrated a Random Forest classifier for final classification, trained on a 6265-image dataset with a 70:30 split.</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Dataset of 6,265 gemstone images with 70:30 train-test split.</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Achieved strong classification accuracy for effective gemstone identification.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Combines strengths of deep learning and traditional ML</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Works well on a moderate-sized dataset</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Applicable to geological and mineralogical domains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Accuracy (~74.76%) leaves room for improvement</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Performance may degrade on unseen gemstone types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Limited dataset diversity may affect generalization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[14]</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866325">
                <a:tc>
                  <a:txBody>
                    <a:bodyPr/>
                    <a:lstStyle/>
                    <a:p>
                      <a:pPr indent="0" lvl="0" marL="0" rtl="0" algn="ctr">
                        <a:lnSpc>
                          <a:spcPct val="115000"/>
                        </a:lnSpc>
                        <a:spcBef>
                          <a:spcPts val="0"/>
                        </a:spcBef>
                        <a:spcAft>
                          <a:spcPts val="0"/>
                        </a:spcAft>
                        <a:buNone/>
                      </a:pPr>
                      <a:r>
                        <a:rPr lang="en-US" sz="700"/>
                        <a:t>2024</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Uses CNN-LSTM with LIBS to classify jewelry rocks.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Applied CNN layers for feature extraction from LIBS data and LSTM layers for sequence modeling, with interpretability analysis and Lasso feature selection.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laser-induced breakdown spectroscopy (LIBS) data from different jewelry rock samples.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Achieved high accuracy in classifying jewelry rocks using deep learning and LIBS.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Combines spectroscopy with interpretable deep learning</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High accuracy in classifying diverse jewelry rock types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Provides layer-wise model interpretability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Requires specialized LIBS equipment</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May be limited to types of rocks studied</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Computationally intensive due to hybrid CNN-LSTM architecture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[15]</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71" name="Google Shape;171;g36e64cf2163_0_103"/>
          <p:cNvSpPr txBox="1"/>
          <p:nvPr>
            <p:ph type="title"/>
          </p:nvPr>
        </p:nvSpPr>
        <p:spPr>
          <a:xfrm>
            <a:off x="2859900" y="1057275"/>
            <a:ext cx="7227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Gemstone and Material Classification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699fdd2416_0_149"/>
          <p:cNvSpPr txBox="1"/>
          <p:nvPr>
            <p:ph type="title"/>
          </p:nvPr>
        </p:nvSpPr>
        <p:spPr>
          <a:xfrm>
            <a:off x="2494813" y="1804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77" name="Google Shape;177;g3699fdd2416_0_14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78" name="Google Shape;178;g3699fdd2416_0_149"/>
          <p:cNvGraphicFramePr/>
          <p:nvPr/>
        </p:nvGraphicFramePr>
        <p:xfrm>
          <a:off x="198538" y="1800225"/>
          <a:ext cx="3000000" cy="3000000"/>
        </p:xfrm>
        <a:graphic>
          <a:graphicData uri="http://schemas.openxmlformats.org/drawingml/2006/table">
            <a:tbl>
              <a:tblPr>
                <a:noFill/>
                <a:tableStyleId>{A54064FD-F5D9-4DCF-91AA-DF5C17C3512A}</a:tableStyleId>
              </a:tblPr>
              <a:tblGrid>
                <a:gridCol w="984300"/>
                <a:gridCol w="2285325"/>
                <a:gridCol w="2081675"/>
                <a:gridCol w="1674400"/>
                <a:gridCol w="1787525"/>
                <a:gridCol w="984300"/>
                <a:gridCol w="984300"/>
                <a:gridCol w="984300"/>
              </a:tblGrid>
              <a:tr h="208750">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2603200">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Explores how image captions enhance multimodal datasets for vision-language training.</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synthetic captions from image captioning models and mixed them with raw web data, evaluating different strategies on a 128M image-text dataset.</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large-scale web-scraped image-text datasets (128M and 1.28B pairs).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Outperformed prior filters on ImageNet, 38 tasks, Flickr, and MS-COCO.</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Improves dataset quality without sacrificing diversity</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Boosts performance across multiple benchmarks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Demonstrates scalable benefits on 1.28B image-text pairs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Synthetic captions may have limitations at very large scales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Standard captioning benchmarks don’t predict real training utility</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Image curation becomes increasingly critical with dataset size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[16]</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79" name="Google Shape;179;g3699fdd2416_0_149"/>
          <p:cNvSpPr txBox="1"/>
          <p:nvPr>
            <p:ph type="title"/>
          </p:nvPr>
        </p:nvSpPr>
        <p:spPr>
          <a:xfrm>
            <a:off x="4193550" y="1004875"/>
            <a:ext cx="3804900" cy="496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Image Captioning</a:t>
            </a:r>
            <a:endParaRPr sz="3100">
              <a:solidFill>
                <a:schemeClr val="dk1"/>
              </a:solidFill>
              <a:latin typeface="Marcellus"/>
              <a:ea typeface="Marcellus"/>
              <a:cs typeface="Marcellus"/>
              <a:sym typeface="Marcellu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699fdd2416_0_28"/>
          <p:cNvSpPr txBox="1"/>
          <p:nvPr>
            <p:ph type="title"/>
          </p:nvPr>
        </p:nvSpPr>
        <p:spPr>
          <a:xfrm>
            <a:off x="410550" y="998500"/>
            <a:ext cx="113709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Outcomes of </a:t>
            </a:r>
            <a:r>
              <a:rPr lang="en-US" sz="3800">
                <a:solidFill>
                  <a:srgbClr val="C00000"/>
                </a:solidFill>
                <a:latin typeface="Marcellus"/>
                <a:ea typeface="Marcellus"/>
                <a:cs typeface="Marcellus"/>
                <a:sym typeface="Marcellus"/>
              </a:rPr>
              <a:t>Background Work / </a:t>
            </a:r>
            <a:r>
              <a:rPr lang="en-US" sz="3800">
                <a:solidFill>
                  <a:srgbClr val="C00000"/>
                </a:solidFill>
                <a:latin typeface="Marcellus"/>
                <a:ea typeface="Marcellus"/>
                <a:cs typeface="Marcellus"/>
                <a:sym typeface="Marcellus"/>
              </a:rPr>
              <a:t>Literature</a:t>
            </a:r>
            <a:r>
              <a:rPr lang="en-US" sz="3800">
                <a:solidFill>
                  <a:srgbClr val="C00000"/>
                </a:solidFill>
                <a:latin typeface="Marcellus"/>
                <a:ea typeface="Marcellus"/>
                <a:cs typeface="Marcellus"/>
                <a:sym typeface="Marcellus"/>
              </a:rPr>
              <a:t> Survey</a:t>
            </a:r>
            <a:endParaRPr sz="3800">
              <a:solidFill>
                <a:srgbClr val="C00000"/>
              </a:solidFill>
              <a:latin typeface="Marcellus"/>
              <a:ea typeface="Marcellus"/>
              <a:cs typeface="Marcellus"/>
              <a:sym typeface="Marcellus"/>
            </a:endParaRPr>
          </a:p>
        </p:txBody>
      </p:sp>
      <p:sp>
        <p:nvSpPr>
          <p:cNvPr id="185" name="Google Shape;185;g3699fdd2416_0_28"/>
          <p:cNvSpPr txBox="1"/>
          <p:nvPr>
            <p:ph idx="12" type="sldNum"/>
          </p:nvPr>
        </p:nvSpPr>
        <p:spPr>
          <a:xfrm>
            <a:off x="102458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86" name="Google Shape;186;g3699fdd2416_0_28"/>
          <p:cNvSpPr txBox="1"/>
          <p:nvPr>
            <p:ph type="title"/>
          </p:nvPr>
        </p:nvSpPr>
        <p:spPr>
          <a:xfrm>
            <a:off x="768300" y="1981350"/>
            <a:ext cx="10655400" cy="4194900"/>
          </a:xfrm>
          <a:prstGeom prst="rect">
            <a:avLst/>
          </a:prstGeom>
          <a:noFill/>
          <a:ln>
            <a:noFill/>
          </a:ln>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Manual jewelry identification is slow and error-prone.</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Existing systems don’t provide detailed descriptions like metal colour, gemstone, etc.</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Models like YOLO and BLIP can automate detection and generate meaningful captions for jewelry.</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AI can help preserve traditional jewelry by recognizing and describing cultural designs.</a:t>
            </a:r>
            <a:endParaRPr sz="2400">
              <a:solidFill>
                <a:schemeClr val="dk1"/>
              </a:solidFill>
              <a:latin typeface="Marcellus"/>
              <a:ea typeface="Marcellus"/>
              <a:cs typeface="Marcellus"/>
              <a:sym typeface="Marcellus"/>
            </a:endParaRPr>
          </a:p>
          <a:p>
            <a:pPr indent="-381000" lvl="0" marL="457200" rtl="0" algn="just">
              <a:lnSpc>
                <a:spcPct val="115000"/>
              </a:lnSpc>
              <a:spcBef>
                <a:spcPts val="0"/>
              </a:spcBef>
              <a:spcAft>
                <a:spcPts val="0"/>
              </a:spcAft>
              <a:buClr>
                <a:schemeClr val="dk1"/>
              </a:buClr>
              <a:buSzPts val="2400"/>
              <a:buFont typeface="Marcellus"/>
              <a:buChar char="●"/>
            </a:pPr>
            <a:r>
              <a:rPr lang="en-US" sz="2400">
                <a:solidFill>
                  <a:schemeClr val="dk1"/>
                </a:solidFill>
                <a:latin typeface="Marcellus"/>
                <a:ea typeface="Marcellus"/>
                <a:cs typeface="Marcellus"/>
                <a:sym typeface="Marcellus"/>
              </a:rPr>
              <a:t>Most models focus only on detection and ignore semantic understanding.</a:t>
            </a:r>
            <a:endParaRPr sz="2400">
              <a:solidFill>
                <a:schemeClr val="dk1"/>
              </a:solidFill>
              <a:latin typeface="Marcellus"/>
              <a:ea typeface="Marcellus"/>
              <a:cs typeface="Marcellus"/>
              <a:sym typeface="Marcellu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699fdd2416_0_33"/>
          <p:cNvSpPr txBox="1"/>
          <p:nvPr>
            <p:ph type="title"/>
          </p:nvPr>
        </p:nvSpPr>
        <p:spPr>
          <a:xfrm>
            <a:off x="2844375" y="496450"/>
            <a:ext cx="75711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800">
                <a:solidFill>
                  <a:srgbClr val="C00000"/>
                </a:solidFill>
                <a:latin typeface="Marcellus"/>
                <a:ea typeface="Marcellus"/>
                <a:cs typeface="Marcellus"/>
                <a:sym typeface="Marcellus"/>
              </a:rPr>
              <a:t>Scope - Functional Requirements</a:t>
            </a:r>
            <a:endParaRPr sz="3800">
              <a:solidFill>
                <a:srgbClr val="C00000"/>
              </a:solidFill>
              <a:latin typeface="Marcellus"/>
              <a:ea typeface="Marcellus"/>
              <a:cs typeface="Marcellus"/>
              <a:sym typeface="Marcellus"/>
            </a:endParaRPr>
          </a:p>
        </p:txBody>
      </p:sp>
      <p:sp>
        <p:nvSpPr>
          <p:cNvPr id="192" name="Google Shape;192;g3699fdd2416_0_3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193" name="Google Shape;193;g3699fdd2416_0_33"/>
          <p:cNvSpPr txBox="1"/>
          <p:nvPr>
            <p:ph type="title"/>
          </p:nvPr>
        </p:nvSpPr>
        <p:spPr>
          <a:xfrm>
            <a:off x="1141650" y="1645075"/>
            <a:ext cx="9962700" cy="41985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lang="en-US" sz="2600">
                <a:solidFill>
                  <a:schemeClr val="dk1"/>
                </a:solidFill>
                <a:latin typeface="Marcellus"/>
                <a:ea typeface="Marcellus"/>
                <a:cs typeface="Marcellus"/>
                <a:sym typeface="Marcellus"/>
              </a:rPr>
              <a:t>Accept input image of person wearing necklace and/or earrings</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Detect and identify necklaces and earrings in the image using a YOLO model and a CNN classifier</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Generate captions detailing metal colour and gemstones using a BLIP model (Vision-Language Model)</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Output structured descriptions and classifications for each detected item</a:t>
            </a:r>
            <a:endParaRPr sz="2600">
              <a:solidFill>
                <a:schemeClr val="dk1"/>
              </a:solidFill>
              <a:latin typeface="Marcellus"/>
              <a:ea typeface="Marcellus"/>
              <a:cs typeface="Marcellus"/>
              <a:sym typeface="Marcellus"/>
            </a:endParaRPr>
          </a:p>
          <a:p>
            <a:pPr indent="-393700" lvl="0" marL="457200" rtl="0" algn="just">
              <a:lnSpc>
                <a:spcPct val="115000"/>
              </a:lnSpc>
              <a:spcBef>
                <a:spcPts val="0"/>
              </a:spcBef>
              <a:spcAft>
                <a:spcPts val="0"/>
              </a:spcAft>
              <a:buClr>
                <a:schemeClr val="dk1"/>
              </a:buClr>
              <a:buSzPts val="2600"/>
              <a:buChar char="●"/>
            </a:pPr>
            <a:r>
              <a:rPr lang="en-US" sz="2600">
                <a:solidFill>
                  <a:schemeClr val="dk1"/>
                </a:solidFill>
                <a:latin typeface="Marcellus"/>
                <a:ea typeface="Marcellus"/>
                <a:cs typeface="Marcellus"/>
                <a:sym typeface="Marcellus"/>
              </a:rPr>
              <a:t>Provide a user interface for image upload and result display</a:t>
            </a:r>
            <a:endParaRPr sz="2600">
              <a:solidFill>
                <a:schemeClr val="dk1"/>
              </a:solidFill>
              <a:latin typeface="Marcellus"/>
              <a:ea typeface="Marcellus"/>
              <a:cs typeface="Marcellus"/>
              <a:sym typeface="Marcellu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99fdd2416_0_43"/>
          <p:cNvSpPr txBox="1"/>
          <p:nvPr>
            <p:ph type="title"/>
          </p:nvPr>
        </p:nvSpPr>
        <p:spPr>
          <a:xfrm>
            <a:off x="2483700" y="402550"/>
            <a:ext cx="8276100" cy="833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500">
                <a:solidFill>
                  <a:srgbClr val="C00000"/>
                </a:solidFill>
                <a:latin typeface="Marcellus"/>
                <a:ea typeface="Marcellus"/>
                <a:cs typeface="Marcellus"/>
                <a:sym typeface="Marcellus"/>
              </a:rPr>
              <a:t>Scope - Non-Functional Requirements</a:t>
            </a:r>
            <a:endParaRPr sz="3500">
              <a:solidFill>
                <a:srgbClr val="C00000"/>
              </a:solidFill>
              <a:latin typeface="Marcellus"/>
              <a:ea typeface="Marcellus"/>
              <a:cs typeface="Marcellus"/>
              <a:sym typeface="Marcellus"/>
            </a:endParaRPr>
          </a:p>
        </p:txBody>
      </p:sp>
      <p:sp>
        <p:nvSpPr>
          <p:cNvPr id="199" name="Google Shape;199;g3699fdd2416_0_43"/>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0" name="Google Shape;200;g3699fdd2416_0_43"/>
          <p:cNvSpPr txBox="1"/>
          <p:nvPr>
            <p:ph type="title"/>
          </p:nvPr>
        </p:nvSpPr>
        <p:spPr>
          <a:xfrm>
            <a:off x="533550" y="1329750"/>
            <a:ext cx="10743900" cy="4425300"/>
          </a:xfrm>
          <a:prstGeom prst="rect">
            <a:avLst/>
          </a:prstGeom>
          <a:noFill/>
          <a:ln>
            <a:noFill/>
          </a:ln>
        </p:spPr>
        <p:txBody>
          <a:bodyPr anchorCtr="0" anchor="t" bIns="45700" lIns="91425" spcFirstLastPara="1" rIns="91425" wrap="square" tIns="45700">
            <a:noAutofit/>
          </a:bodyPr>
          <a:lstStyle/>
          <a:p>
            <a:pPr indent="-393700" lvl="0" marL="457200" rtl="0" algn="just">
              <a:lnSpc>
                <a:spcPct val="115000"/>
              </a:lnSpc>
              <a:spcBef>
                <a:spcPts val="1200"/>
              </a:spcBef>
              <a:spcAft>
                <a:spcPts val="0"/>
              </a:spcAft>
              <a:buClr>
                <a:schemeClr val="dk1"/>
              </a:buClr>
              <a:buSzPts val="2600"/>
              <a:buChar char="●"/>
            </a:pPr>
            <a:r>
              <a:rPr b="1" lang="en-US" sz="2600">
                <a:solidFill>
                  <a:schemeClr val="dk1"/>
                </a:solidFill>
                <a:latin typeface="Marcellus"/>
                <a:ea typeface="Marcellus"/>
                <a:cs typeface="Marcellus"/>
                <a:sym typeface="Marcellus"/>
              </a:rPr>
              <a:t>Accuracy:</a:t>
            </a:r>
            <a:br>
              <a:rPr b="1" lang="en-US" sz="2600">
                <a:solidFill>
                  <a:schemeClr val="dk1"/>
                </a:solidFill>
                <a:latin typeface="Marcellus"/>
                <a:ea typeface="Marcellus"/>
                <a:cs typeface="Marcellus"/>
                <a:sym typeface="Marcellus"/>
              </a:rPr>
            </a:br>
            <a:r>
              <a:rPr lang="en-US" sz="2600">
                <a:solidFill>
                  <a:schemeClr val="dk1"/>
                </a:solidFill>
                <a:latin typeface="Marcellus"/>
                <a:ea typeface="Marcellus"/>
                <a:cs typeface="Marcellus"/>
                <a:sym typeface="Marcellus"/>
              </a:rPr>
              <a:t>The system must accurately detect and classify jewelry items with high precision.</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Performance:</a:t>
            </a:r>
            <a:br>
              <a:rPr b="1" lang="en-US" sz="2600">
                <a:solidFill>
                  <a:schemeClr val="dk1"/>
                </a:solidFill>
                <a:latin typeface="Marcellus"/>
                <a:ea typeface="Marcellus"/>
                <a:cs typeface="Marcellus"/>
                <a:sym typeface="Marcellus"/>
              </a:rPr>
            </a:br>
            <a:r>
              <a:rPr lang="en-US" sz="2600">
                <a:solidFill>
                  <a:schemeClr val="dk1"/>
                </a:solidFill>
                <a:latin typeface="Marcellus"/>
                <a:ea typeface="Marcellus"/>
                <a:cs typeface="Marcellus"/>
                <a:sym typeface="Marcellus"/>
              </a:rPr>
              <a:t>The system should process images and deliver results promptly to ensure a smooth and efficient user experience.</a:t>
            </a:r>
            <a:endParaRPr sz="2600">
              <a:solidFill>
                <a:schemeClr val="dk1"/>
              </a:solidFill>
              <a:latin typeface="Marcellus"/>
              <a:ea typeface="Marcellus"/>
              <a:cs typeface="Marcellus"/>
              <a:sym typeface="Marcellus"/>
            </a:endParaRPr>
          </a:p>
          <a:p>
            <a:pPr indent="-393700" lvl="0" marL="457200" rtl="0" algn="l">
              <a:lnSpc>
                <a:spcPct val="115000"/>
              </a:lnSpc>
              <a:spcBef>
                <a:spcPts val="0"/>
              </a:spcBef>
              <a:spcAft>
                <a:spcPts val="0"/>
              </a:spcAft>
              <a:buClr>
                <a:schemeClr val="dk1"/>
              </a:buClr>
              <a:buSzPts val="2600"/>
              <a:buChar char="●"/>
            </a:pPr>
            <a:r>
              <a:rPr b="1" lang="en-US" sz="2600">
                <a:solidFill>
                  <a:schemeClr val="dk1"/>
                </a:solidFill>
                <a:latin typeface="Marcellus"/>
                <a:ea typeface="Marcellus"/>
                <a:cs typeface="Marcellus"/>
                <a:sym typeface="Marcellus"/>
              </a:rPr>
              <a:t>Usability:</a:t>
            </a:r>
            <a:br>
              <a:rPr b="1" lang="en-US" sz="2600">
                <a:solidFill>
                  <a:schemeClr val="dk1"/>
                </a:solidFill>
                <a:latin typeface="Marcellus"/>
                <a:ea typeface="Marcellus"/>
                <a:cs typeface="Marcellus"/>
                <a:sym typeface="Marcellus"/>
              </a:rPr>
            </a:br>
            <a:r>
              <a:rPr lang="en-US" sz="2600">
                <a:solidFill>
                  <a:schemeClr val="dk1"/>
                </a:solidFill>
                <a:latin typeface="Marcellus"/>
                <a:ea typeface="Marcellus"/>
                <a:cs typeface="Marcellus"/>
                <a:sym typeface="Marcellus"/>
              </a:rPr>
              <a:t>The interface should be simple and user-friendly for non-technical users like jewellers.</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0"/>
              </a:spcAft>
              <a:buClr>
                <a:schemeClr val="dk1"/>
              </a:buClr>
              <a:buSzPts val="1100"/>
              <a:buFont typeface="Arial"/>
              <a:buNone/>
            </a:pPr>
            <a:r>
              <a:t/>
            </a:r>
            <a:endParaRPr sz="2600">
              <a:solidFill>
                <a:schemeClr val="dk1"/>
              </a:solidFill>
              <a:latin typeface="Marcellus"/>
              <a:ea typeface="Marcellus"/>
              <a:cs typeface="Marcellus"/>
              <a:sym typeface="Marcellus"/>
            </a:endParaRPr>
          </a:p>
          <a:p>
            <a:pPr indent="0" lvl="0" marL="457200" rtl="0" algn="just">
              <a:lnSpc>
                <a:spcPct val="115000"/>
              </a:lnSpc>
              <a:spcBef>
                <a:spcPts val="1200"/>
              </a:spcBef>
              <a:spcAft>
                <a:spcPts val="1200"/>
              </a:spcAft>
              <a:buNone/>
            </a:pPr>
            <a:r>
              <a:t/>
            </a:r>
            <a:endParaRPr b="1" sz="2600">
              <a:solidFill>
                <a:schemeClr val="dk1"/>
              </a:solidFill>
              <a:latin typeface="Marcellus"/>
              <a:ea typeface="Marcellus"/>
              <a:cs typeface="Marcellus"/>
              <a:sym typeface="Marcell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6e7b56167a_0_8"/>
          <p:cNvSpPr txBox="1"/>
          <p:nvPr>
            <p:ph type="title"/>
          </p:nvPr>
        </p:nvSpPr>
        <p:spPr>
          <a:xfrm>
            <a:off x="1795050" y="524050"/>
            <a:ext cx="8601900" cy="710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3600"/>
              <a:buFont typeface="Marcellus"/>
              <a:buNone/>
            </a:pPr>
            <a:r>
              <a:rPr lang="en-US" sz="3800">
                <a:solidFill>
                  <a:srgbClr val="C00000"/>
                </a:solidFill>
                <a:latin typeface="Marcellus"/>
                <a:ea typeface="Marcellus"/>
                <a:cs typeface="Marcellus"/>
                <a:sym typeface="Marcellus"/>
              </a:rPr>
              <a:t>Technologies to be Used</a:t>
            </a:r>
            <a:endParaRPr sz="3800">
              <a:solidFill>
                <a:srgbClr val="C00000"/>
              </a:solidFill>
              <a:latin typeface="Marcellus"/>
              <a:ea typeface="Marcellus"/>
              <a:cs typeface="Marcellus"/>
              <a:sym typeface="Marcellus"/>
            </a:endParaRPr>
          </a:p>
        </p:txBody>
      </p:sp>
      <p:sp>
        <p:nvSpPr>
          <p:cNvPr id="206" name="Google Shape;206;g36e7b56167a_0_8"/>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07" name="Google Shape;207;g36e7b56167a_0_8"/>
          <p:cNvSpPr txBox="1"/>
          <p:nvPr/>
        </p:nvSpPr>
        <p:spPr>
          <a:xfrm>
            <a:off x="1503375" y="1615750"/>
            <a:ext cx="4610700" cy="429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sz="2000">
                <a:solidFill>
                  <a:schemeClr val="dk1"/>
                </a:solidFill>
                <a:latin typeface="Marcellus"/>
                <a:ea typeface="Marcellus"/>
                <a:cs typeface="Marcellus"/>
                <a:sym typeface="Marcellus"/>
              </a:rPr>
              <a:t>Frontend UI</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React framework for user interface</a:t>
            </a:r>
            <a:endParaRPr b="1" sz="2000">
              <a:solidFill>
                <a:schemeClr val="dk1"/>
              </a:solidFill>
              <a:latin typeface="Marcellus"/>
              <a:ea typeface="Marcellus"/>
              <a:cs typeface="Marcellus"/>
              <a:sym typeface="Marcellus"/>
            </a:endParaRPr>
          </a:p>
          <a:p>
            <a:pPr indent="0" lvl="0" marL="0" rtl="0" algn="l">
              <a:lnSpc>
                <a:spcPct val="115000"/>
              </a:lnSpc>
              <a:spcBef>
                <a:spcPts val="400"/>
              </a:spcBef>
              <a:spcAft>
                <a:spcPts val="0"/>
              </a:spcAft>
              <a:buNone/>
            </a:pPr>
            <a:r>
              <a:t/>
            </a:r>
            <a:endParaRPr b="1" sz="2000">
              <a:solidFill>
                <a:schemeClr val="dk1"/>
              </a:solidFill>
              <a:latin typeface="Marcellus"/>
              <a:ea typeface="Marcellus"/>
              <a:cs typeface="Marcellus"/>
              <a:sym typeface="Marcellus"/>
            </a:endParaRPr>
          </a:p>
          <a:p>
            <a:pPr indent="0" lvl="0" marL="0" rtl="0" algn="l">
              <a:lnSpc>
                <a:spcPct val="115000"/>
              </a:lnSpc>
              <a:spcBef>
                <a:spcPts val="400"/>
              </a:spcBef>
              <a:spcAft>
                <a:spcPts val="0"/>
              </a:spcAft>
              <a:buNone/>
            </a:pPr>
            <a:r>
              <a:t/>
            </a:r>
            <a:endParaRPr b="1" sz="2000">
              <a:solidFill>
                <a:schemeClr val="dk1"/>
              </a:solidFill>
              <a:latin typeface="Marcellus"/>
              <a:ea typeface="Marcellus"/>
              <a:cs typeface="Marcellus"/>
              <a:sym typeface="Marcellus"/>
            </a:endParaRPr>
          </a:p>
          <a:p>
            <a:pPr indent="0" lvl="0" marL="0" rtl="0" algn="l">
              <a:lnSpc>
                <a:spcPct val="115000"/>
              </a:lnSpc>
              <a:spcBef>
                <a:spcPts val="140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Detection &amp; Classification</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YOLO v5</a:t>
            </a:r>
            <a:r>
              <a:rPr b="1" lang="en-US" sz="2000">
                <a:solidFill>
                  <a:schemeClr val="dk1"/>
                </a:solidFill>
                <a:latin typeface="Marcellus"/>
                <a:ea typeface="Marcellus"/>
                <a:cs typeface="Marcellus"/>
                <a:sym typeface="Marcellus"/>
              </a:rPr>
              <a:t> - </a:t>
            </a:r>
            <a:r>
              <a:rPr lang="en-US" sz="2000">
                <a:solidFill>
                  <a:schemeClr val="dk1"/>
                </a:solidFill>
                <a:latin typeface="Marcellus"/>
                <a:ea typeface="Marcellus"/>
                <a:cs typeface="Marcellus"/>
                <a:sym typeface="Marcellus"/>
              </a:rPr>
              <a:t>Jewelry detection</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OpenCV 4.7+</a:t>
            </a:r>
            <a:r>
              <a:rPr lang="en-US" sz="2000">
                <a:solidFill>
                  <a:schemeClr val="dk1"/>
                </a:solidFill>
                <a:latin typeface="Marcellus"/>
                <a:ea typeface="Marcellus"/>
                <a:cs typeface="Marcellus"/>
                <a:sym typeface="Marcellus"/>
              </a:rPr>
              <a:t> – Image processing</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Pillow 9.5+</a:t>
            </a:r>
            <a:r>
              <a:rPr lang="en-US" sz="2000">
                <a:solidFill>
                  <a:schemeClr val="dk1"/>
                </a:solidFill>
                <a:latin typeface="Marcellus"/>
                <a:ea typeface="Marcellus"/>
                <a:cs typeface="Marcellus"/>
                <a:sym typeface="Marcellus"/>
              </a:rPr>
              <a:t> – Image handling</a:t>
            </a:r>
            <a:endParaRPr sz="2000">
              <a:solidFill>
                <a:schemeClr val="dk1"/>
              </a:solidFill>
              <a:latin typeface="Marcellus"/>
              <a:ea typeface="Marcellus"/>
              <a:cs typeface="Marcellus"/>
              <a:sym typeface="Marcellus"/>
            </a:endParaRPr>
          </a:p>
          <a:p>
            <a:pPr indent="0" lvl="0" marL="0" rtl="0" algn="l">
              <a:lnSpc>
                <a:spcPct val="115000"/>
              </a:lnSpc>
              <a:spcBef>
                <a:spcPts val="1000"/>
              </a:spcBef>
              <a:spcAft>
                <a:spcPts val="0"/>
              </a:spcAft>
              <a:buNone/>
            </a:pPr>
            <a:r>
              <a:t/>
            </a:r>
            <a:endParaRPr sz="2000">
              <a:latin typeface="Marcellus"/>
              <a:ea typeface="Marcellus"/>
              <a:cs typeface="Marcellus"/>
              <a:sym typeface="Marcellus"/>
            </a:endParaRPr>
          </a:p>
        </p:txBody>
      </p:sp>
      <p:sp>
        <p:nvSpPr>
          <p:cNvPr id="208" name="Google Shape;208;g36e7b56167a_0_8"/>
          <p:cNvSpPr txBox="1"/>
          <p:nvPr/>
        </p:nvSpPr>
        <p:spPr>
          <a:xfrm>
            <a:off x="7046325" y="1539550"/>
            <a:ext cx="4610700" cy="39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Feature Extraction</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PyTorch 2.0+ / TensorFlow 2.12+</a:t>
            </a:r>
            <a:r>
              <a:rPr lang="en-US" sz="2000">
                <a:solidFill>
                  <a:schemeClr val="dk1"/>
                </a:solidFill>
                <a:latin typeface="Marcellus"/>
                <a:ea typeface="Marcellus"/>
                <a:cs typeface="Marcellus"/>
                <a:sym typeface="Marcellus"/>
              </a:rPr>
              <a:t> – Model inference</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scikit-learn 1.2+</a:t>
            </a:r>
            <a:r>
              <a:rPr lang="en-US" sz="2000">
                <a:solidFill>
                  <a:schemeClr val="dk1"/>
                </a:solidFill>
                <a:latin typeface="Marcellus"/>
                <a:ea typeface="Marcellus"/>
                <a:cs typeface="Marcellus"/>
                <a:sym typeface="Marcellus"/>
              </a:rPr>
              <a:t> – Label encoding</a:t>
            </a:r>
            <a:endParaRPr b="1" sz="2000">
              <a:solidFill>
                <a:schemeClr val="dk1"/>
              </a:solidFill>
              <a:latin typeface="Marcellus"/>
              <a:ea typeface="Marcellus"/>
              <a:cs typeface="Marcellus"/>
              <a:sym typeface="Marcellus"/>
            </a:endParaRPr>
          </a:p>
          <a:p>
            <a:pPr indent="0" lvl="0" marL="457200" rtl="0" algn="l">
              <a:lnSpc>
                <a:spcPct val="115000"/>
              </a:lnSpc>
              <a:spcBef>
                <a:spcPts val="0"/>
              </a:spcBef>
              <a:spcAft>
                <a:spcPts val="0"/>
              </a:spcAft>
              <a:buNone/>
            </a:pPr>
            <a:r>
              <a:t/>
            </a:r>
            <a:endParaRPr b="1" sz="2000">
              <a:solidFill>
                <a:schemeClr val="dk1"/>
              </a:solidFill>
              <a:latin typeface="Marcellus"/>
              <a:ea typeface="Marcellus"/>
              <a:cs typeface="Marcellus"/>
              <a:sym typeface="Marcellus"/>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I</a:t>
            </a:r>
            <a:r>
              <a:rPr b="1" lang="en-US" sz="2000">
                <a:solidFill>
                  <a:schemeClr val="dk1"/>
                </a:solidFill>
                <a:latin typeface="Marcellus"/>
                <a:ea typeface="Marcellus"/>
                <a:cs typeface="Marcellus"/>
                <a:sym typeface="Marcellus"/>
              </a:rPr>
              <a:t>mage Captioning</a:t>
            </a:r>
            <a:endParaRPr b="1"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Transformers 4.32+</a:t>
            </a:r>
            <a:r>
              <a:rPr lang="en-US" sz="2000">
                <a:solidFill>
                  <a:schemeClr val="dk1"/>
                </a:solidFill>
                <a:latin typeface="Marcellus"/>
                <a:ea typeface="Marcellus"/>
                <a:cs typeface="Marcellus"/>
                <a:sym typeface="Marcellus"/>
              </a:rPr>
              <a:t> – Pretrained LLMs</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PyTorch 2.0+</a:t>
            </a:r>
            <a:r>
              <a:rPr lang="en-US" sz="2000">
                <a:solidFill>
                  <a:schemeClr val="dk1"/>
                </a:solidFill>
                <a:latin typeface="Marcellus"/>
                <a:ea typeface="Marcellus"/>
                <a:cs typeface="Marcellus"/>
                <a:sym typeface="Marcellus"/>
              </a:rPr>
              <a:t> – Caption generation backend</a:t>
            </a:r>
            <a:endParaRPr sz="2000">
              <a:solidFill>
                <a:schemeClr val="dk1"/>
              </a:solidFill>
              <a:latin typeface="Marcellus"/>
              <a:ea typeface="Marcellus"/>
              <a:cs typeface="Marcellus"/>
              <a:sym typeface="Marcellus"/>
            </a:endParaRPr>
          </a:p>
          <a:p>
            <a:pPr indent="-355600" lvl="0" marL="457200" rtl="0" algn="l">
              <a:lnSpc>
                <a:spcPct val="115000"/>
              </a:lnSpc>
              <a:spcBef>
                <a:spcPts val="0"/>
              </a:spcBef>
              <a:spcAft>
                <a:spcPts val="0"/>
              </a:spcAft>
              <a:buClr>
                <a:schemeClr val="dk1"/>
              </a:buClr>
              <a:buSzPts val="2000"/>
              <a:buFont typeface="Marcellus"/>
              <a:buChar char="●"/>
            </a:pPr>
            <a:r>
              <a:rPr b="1" lang="en-US" sz="2000">
                <a:solidFill>
                  <a:schemeClr val="dk1"/>
                </a:solidFill>
                <a:latin typeface="Marcellus"/>
                <a:ea typeface="Marcellus"/>
                <a:cs typeface="Marcellus"/>
                <a:sym typeface="Marcellus"/>
              </a:rPr>
              <a:t>BLIP </a:t>
            </a:r>
            <a:r>
              <a:rPr lang="en-US" sz="2000">
                <a:solidFill>
                  <a:schemeClr val="dk1"/>
                </a:solidFill>
                <a:latin typeface="Marcellus"/>
                <a:ea typeface="Marcellus"/>
                <a:cs typeface="Marcellus"/>
                <a:sym typeface="Marcellus"/>
              </a:rPr>
              <a:t>– Vision-language models</a:t>
            </a:r>
            <a:endParaRPr sz="2000">
              <a:solidFill>
                <a:schemeClr val="dk1"/>
              </a:solidFill>
              <a:latin typeface="Marcellus"/>
              <a:ea typeface="Marcellus"/>
              <a:cs typeface="Marcellus"/>
              <a:sym typeface="Marcellus"/>
            </a:endParaRPr>
          </a:p>
          <a:p>
            <a:pPr indent="0" lvl="0" marL="457200" rtl="0" algn="l">
              <a:lnSpc>
                <a:spcPct val="115000"/>
              </a:lnSpc>
              <a:spcBef>
                <a:spcPts val="1200"/>
              </a:spcBef>
              <a:spcAft>
                <a:spcPts val="1200"/>
              </a:spcAft>
              <a:buNone/>
            </a:pPr>
            <a:r>
              <a:t/>
            </a:r>
            <a:endParaRPr sz="2000">
              <a:latin typeface="Marcellus"/>
              <a:ea typeface="Marcellus"/>
              <a:cs typeface="Marcellus"/>
              <a:sym typeface="Marcellus"/>
            </a:endParaRPr>
          </a:p>
        </p:txBody>
      </p:sp>
      <p:pic>
        <p:nvPicPr>
          <p:cNvPr id="209" name="Google Shape;209;g36e7b56167a_0_8"/>
          <p:cNvPicPr preferRelativeResize="0"/>
          <p:nvPr/>
        </p:nvPicPr>
        <p:blipFill>
          <a:blip r:embed="rId3">
            <a:alphaModFix/>
          </a:blip>
          <a:stretch>
            <a:fillRect/>
          </a:stretch>
        </p:blipFill>
        <p:spPr>
          <a:xfrm>
            <a:off x="734711" y="2072950"/>
            <a:ext cx="648325" cy="590400"/>
          </a:xfrm>
          <a:prstGeom prst="rect">
            <a:avLst/>
          </a:prstGeom>
          <a:noFill/>
          <a:ln>
            <a:noFill/>
          </a:ln>
        </p:spPr>
      </p:pic>
      <p:pic>
        <p:nvPicPr>
          <p:cNvPr id="210" name="Google Shape;210;g36e7b56167a_0_8"/>
          <p:cNvPicPr preferRelativeResize="0"/>
          <p:nvPr/>
        </p:nvPicPr>
        <p:blipFill>
          <a:blip r:embed="rId4">
            <a:alphaModFix/>
          </a:blip>
          <a:stretch>
            <a:fillRect/>
          </a:stretch>
        </p:blipFill>
        <p:spPr>
          <a:xfrm>
            <a:off x="6285000" y="1920550"/>
            <a:ext cx="590400" cy="590400"/>
          </a:xfrm>
          <a:prstGeom prst="rect">
            <a:avLst/>
          </a:prstGeom>
          <a:noFill/>
          <a:ln>
            <a:noFill/>
          </a:ln>
        </p:spPr>
      </p:pic>
      <p:pic>
        <p:nvPicPr>
          <p:cNvPr id="211" name="Google Shape;211;g36e7b56167a_0_8"/>
          <p:cNvPicPr preferRelativeResize="0"/>
          <p:nvPr/>
        </p:nvPicPr>
        <p:blipFill>
          <a:blip r:embed="rId5">
            <a:alphaModFix/>
          </a:blip>
          <a:stretch>
            <a:fillRect/>
          </a:stretch>
        </p:blipFill>
        <p:spPr>
          <a:xfrm>
            <a:off x="734702" y="4755077"/>
            <a:ext cx="648325" cy="648325"/>
          </a:xfrm>
          <a:prstGeom prst="rect">
            <a:avLst/>
          </a:prstGeom>
          <a:noFill/>
          <a:ln>
            <a:noFill/>
          </a:ln>
        </p:spPr>
      </p:pic>
      <p:pic>
        <p:nvPicPr>
          <p:cNvPr id="212" name="Google Shape;212;g36e7b56167a_0_8"/>
          <p:cNvPicPr preferRelativeResize="0"/>
          <p:nvPr/>
        </p:nvPicPr>
        <p:blipFill>
          <a:blip r:embed="rId6">
            <a:alphaModFix/>
          </a:blip>
          <a:stretch>
            <a:fillRect/>
          </a:stretch>
        </p:blipFill>
        <p:spPr>
          <a:xfrm>
            <a:off x="6224862" y="2502152"/>
            <a:ext cx="710700" cy="710700"/>
          </a:xfrm>
          <a:prstGeom prst="rect">
            <a:avLst/>
          </a:prstGeom>
          <a:noFill/>
          <a:ln>
            <a:noFill/>
          </a:ln>
        </p:spPr>
      </p:pic>
      <p:pic>
        <p:nvPicPr>
          <p:cNvPr id="213" name="Google Shape;213;g36e7b56167a_0_8"/>
          <p:cNvPicPr preferRelativeResize="0"/>
          <p:nvPr/>
        </p:nvPicPr>
        <p:blipFill>
          <a:blip r:embed="rId7">
            <a:alphaModFix/>
          </a:blip>
          <a:stretch>
            <a:fillRect/>
          </a:stretch>
        </p:blipFill>
        <p:spPr>
          <a:xfrm>
            <a:off x="6284991" y="4254841"/>
            <a:ext cx="590400" cy="590400"/>
          </a:xfrm>
          <a:prstGeom prst="rect">
            <a:avLst/>
          </a:prstGeom>
          <a:noFill/>
          <a:ln>
            <a:noFill/>
          </a:ln>
        </p:spPr>
      </p:pic>
      <p:pic>
        <p:nvPicPr>
          <p:cNvPr id="214" name="Google Shape;214;g36e7b56167a_0_8"/>
          <p:cNvPicPr preferRelativeResize="0"/>
          <p:nvPr/>
        </p:nvPicPr>
        <p:blipFill>
          <a:blip r:embed="rId8">
            <a:alphaModFix/>
          </a:blip>
          <a:stretch>
            <a:fillRect/>
          </a:stretch>
        </p:blipFill>
        <p:spPr>
          <a:xfrm>
            <a:off x="734700" y="4051300"/>
            <a:ext cx="648325" cy="6535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5ff18e6c2c_0_0"/>
          <p:cNvSpPr txBox="1"/>
          <p:nvPr>
            <p:ph type="title"/>
          </p:nvPr>
        </p:nvSpPr>
        <p:spPr>
          <a:xfrm>
            <a:off x="3100525" y="1155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20" name="Google Shape;220;g25ff18e6c2c_0_0"/>
          <p:cNvSpPr txBox="1"/>
          <p:nvPr>
            <p:ph idx="1" type="body"/>
          </p:nvPr>
        </p:nvSpPr>
        <p:spPr>
          <a:xfrm>
            <a:off x="857650" y="1622750"/>
            <a:ext cx="5314500" cy="3905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1600"/>
              <a:buNone/>
            </a:pPr>
            <a:r>
              <a:rPr lang="en-US" sz="2600">
                <a:latin typeface="Marcellus"/>
                <a:ea typeface="Marcellus"/>
                <a:cs typeface="Marcellus"/>
                <a:sym typeface="Marcellus"/>
              </a:rPr>
              <a:t>Flowchart showing the system workflow, beginning with an image uploaded by the user and moving through jewelry identification, type classification (such as necklace or earring), visual feature analysis, and automatic description generation, ending with result display and an optional retry step based on user feedback.</a:t>
            </a:r>
            <a:endParaRPr sz="2600">
              <a:latin typeface="Marcellus"/>
              <a:ea typeface="Marcellus"/>
              <a:cs typeface="Marcellus"/>
              <a:sym typeface="Marcellus"/>
            </a:endParaRPr>
          </a:p>
        </p:txBody>
      </p:sp>
      <p:sp>
        <p:nvSpPr>
          <p:cNvPr id="221" name="Google Shape;221;g25ff18e6c2c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22" name="Google Shape;222;g25ff18e6c2c_0_0" title="grp4.drawio (1).png"/>
          <p:cNvPicPr preferRelativeResize="0"/>
          <p:nvPr/>
        </p:nvPicPr>
        <p:blipFill>
          <a:blip r:embed="rId3">
            <a:alphaModFix/>
          </a:blip>
          <a:stretch>
            <a:fillRect/>
          </a:stretch>
        </p:blipFill>
        <p:spPr>
          <a:xfrm>
            <a:off x="6978475" y="817475"/>
            <a:ext cx="4090125" cy="545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6dca5087c5_0_4"/>
          <p:cNvSpPr txBox="1"/>
          <p:nvPr>
            <p:ph type="title"/>
          </p:nvPr>
        </p:nvSpPr>
        <p:spPr>
          <a:xfrm>
            <a:off x="2977050" y="3595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28" name="Google Shape;228;g36dca5087c5_0_4"/>
          <p:cNvSpPr txBox="1"/>
          <p:nvPr>
            <p:ph idx="1" type="body"/>
          </p:nvPr>
        </p:nvSpPr>
        <p:spPr>
          <a:xfrm>
            <a:off x="4232900" y="1512575"/>
            <a:ext cx="7599600" cy="485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latin typeface="Marcellus"/>
                <a:ea typeface="Marcellus"/>
                <a:cs typeface="Marcellus"/>
                <a:sym typeface="Marcellus"/>
              </a:rPr>
              <a:t>Preprocessing the Input Image:</a:t>
            </a:r>
            <a:endParaRPr b="1" sz="1800">
              <a:solidFill>
                <a:schemeClr val="dk1"/>
              </a:solidFill>
              <a:latin typeface="Marcellus"/>
              <a:ea typeface="Marcellus"/>
              <a:cs typeface="Marcellus"/>
              <a:sym typeface="Marcellus"/>
            </a:endParaRPr>
          </a:p>
          <a:p>
            <a:pPr indent="-342900" lvl="0" marL="457200" rtl="0" algn="l">
              <a:lnSpc>
                <a:spcPct val="115000"/>
              </a:lnSpc>
              <a:spcBef>
                <a:spcPts val="1000"/>
              </a:spcBef>
              <a:spcAft>
                <a:spcPts val="0"/>
              </a:spcAft>
              <a:buClr>
                <a:schemeClr val="dk1"/>
              </a:buClr>
              <a:buSzPts val="1800"/>
              <a:buChar char="●"/>
            </a:pPr>
            <a:r>
              <a:rPr b="1" lang="en-US" sz="1800">
                <a:solidFill>
                  <a:schemeClr val="dk1"/>
                </a:solidFill>
                <a:latin typeface="Marcellus"/>
                <a:ea typeface="Marcellus"/>
                <a:cs typeface="Marcellus"/>
                <a:sym typeface="Marcellus"/>
              </a:rPr>
              <a:t>OpenCV 4.7+</a:t>
            </a:r>
            <a:r>
              <a:rPr lang="en-US" sz="1800">
                <a:solidFill>
                  <a:schemeClr val="dk1"/>
                </a:solidFill>
                <a:latin typeface="Marcellus"/>
                <a:ea typeface="Marcellus"/>
                <a:cs typeface="Marcellus"/>
                <a:sym typeface="Marcellus"/>
              </a:rPr>
              <a:t> → Resizing, noise reduction, image enhancement.</a:t>
            </a:r>
            <a:endParaRPr sz="1800">
              <a:solidFill>
                <a:schemeClr val="dk1"/>
              </a:solidFill>
              <a:latin typeface="Marcellus"/>
              <a:ea typeface="Marcellus"/>
              <a:cs typeface="Marcellus"/>
              <a:sym typeface="Marcellus"/>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Marcellus"/>
                <a:ea typeface="Marcellus"/>
                <a:cs typeface="Marcellus"/>
                <a:sym typeface="Marcellus"/>
              </a:rPr>
              <a:t>Pillow 9.5+</a:t>
            </a:r>
            <a:r>
              <a:rPr lang="en-US" sz="1800">
                <a:solidFill>
                  <a:schemeClr val="dk1"/>
                </a:solidFill>
                <a:latin typeface="Marcellus"/>
                <a:ea typeface="Marcellus"/>
                <a:cs typeface="Marcellus"/>
                <a:sym typeface="Marcellus"/>
              </a:rPr>
              <a:t> → Load, crop, convert image format (e.g., PNG to RGB).</a:t>
            </a:r>
            <a:endParaRPr sz="18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rPr lang="en-US" sz="1800">
                <a:solidFill>
                  <a:schemeClr val="dk1"/>
                </a:solidFill>
                <a:latin typeface="Marcellus"/>
                <a:ea typeface="Marcellus"/>
                <a:cs typeface="Marcellus"/>
                <a:sym typeface="Marcellus"/>
              </a:rPr>
              <a:t> </a:t>
            </a:r>
            <a:endParaRPr sz="18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rPr lang="en-US" sz="1800">
                <a:solidFill>
                  <a:schemeClr val="dk1"/>
                </a:solidFill>
                <a:latin typeface="Marcellus"/>
                <a:ea typeface="Marcellus"/>
                <a:cs typeface="Marcellus"/>
                <a:sym typeface="Marcellus"/>
              </a:rPr>
              <a:t>Ensures a clean and consistent image for model input.</a:t>
            </a:r>
            <a:endParaRPr sz="1800">
              <a:latin typeface="Marcellus"/>
              <a:ea typeface="Marcellus"/>
              <a:cs typeface="Marcellus"/>
              <a:sym typeface="Marcellus"/>
            </a:endParaRPr>
          </a:p>
          <a:p>
            <a:pPr indent="0" lvl="0" marL="0" rtl="0" algn="just">
              <a:lnSpc>
                <a:spcPct val="115000"/>
              </a:lnSpc>
              <a:spcBef>
                <a:spcPts val="0"/>
              </a:spcBef>
              <a:spcAft>
                <a:spcPts val="0"/>
              </a:spcAft>
              <a:buNone/>
            </a:pPr>
            <a:r>
              <a:t/>
            </a:r>
            <a:endParaRPr sz="1800">
              <a:latin typeface="Marcellus"/>
              <a:ea typeface="Marcellus"/>
              <a:cs typeface="Marcellus"/>
              <a:sym typeface="Marcellus"/>
            </a:endParaRPr>
          </a:p>
          <a:p>
            <a:pPr indent="0" lvl="0" marL="0" rtl="0" algn="l">
              <a:lnSpc>
                <a:spcPct val="115000"/>
              </a:lnSpc>
              <a:spcBef>
                <a:spcPts val="0"/>
              </a:spcBef>
              <a:spcAft>
                <a:spcPts val="0"/>
              </a:spcAft>
              <a:buNone/>
            </a:pPr>
            <a:r>
              <a:rPr b="1" lang="en-US" sz="1800">
                <a:solidFill>
                  <a:schemeClr val="dk1"/>
                </a:solidFill>
                <a:latin typeface="Marcellus"/>
                <a:ea typeface="Marcellus"/>
                <a:cs typeface="Marcellus"/>
                <a:sym typeface="Marcellus"/>
              </a:rPr>
              <a:t>Jewelry Detection &amp; Classification:</a:t>
            </a:r>
            <a:endParaRPr b="1" sz="1800">
              <a:solidFill>
                <a:schemeClr val="dk1"/>
              </a:solidFill>
              <a:latin typeface="Marcellus"/>
              <a:ea typeface="Marcellus"/>
              <a:cs typeface="Marcellus"/>
              <a:sym typeface="Marcellus"/>
            </a:endParaRPr>
          </a:p>
          <a:p>
            <a:pPr indent="-342900" lvl="0" marL="457200" rtl="0" algn="l">
              <a:lnSpc>
                <a:spcPct val="115000"/>
              </a:lnSpc>
              <a:spcBef>
                <a:spcPts val="1000"/>
              </a:spcBef>
              <a:spcAft>
                <a:spcPts val="0"/>
              </a:spcAft>
              <a:buClr>
                <a:schemeClr val="dk1"/>
              </a:buClr>
              <a:buSzPts val="1800"/>
              <a:buChar char="●"/>
            </a:pPr>
            <a:r>
              <a:rPr b="1" lang="en-US" sz="1800">
                <a:solidFill>
                  <a:schemeClr val="dk1"/>
                </a:solidFill>
                <a:latin typeface="Marcellus"/>
                <a:ea typeface="Marcellus"/>
                <a:cs typeface="Marcellus"/>
                <a:sym typeface="Marcellus"/>
              </a:rPr>
              <a:t>PyTorch 2.0+</a:t>
            </a:r>
            <a:r>
              <a:rPr lang="en-US" sz="1800">
                <a:solidFill>
                  <a:schemeClr val="dk1"/>
                </a:solidFill>
                <a:latin typeface="Marcellus"/>
                <a:ea typeface="Marcellus"/>
                <a:cs typeface="Marcellus"/>
                <a:sym typeface="Marcellus"/>
              </a:rPr>
              <a:t> &amp; </a:t>
            </a:r>
            <a:r>
              <a:rPr b="1" lang="en-US" sz="1800">
                <a:solidFill>
                  <a:schemeClr val="dk1"/>
                </a:solidFill>
                <a:latin typeface="Marcellus"/>
                <a:ea typeface="Marcellus"/>
                <a:cs typeface="Marcellus"/>
                <a:sym typeface="Marcellus"/>
              </a:rPr>
              <a:t>Torchvision 0.15+</a:t>
            </a:r>
            <a:r>
              <a:rPr lang="en-US" sz="1800">
                <a:solidFill>
                  <a:schemeClr val="dk1"/>
                </a:solidFill>
                <a:latin typeface="Marcellus"/>
                <a:ea typeface="Marcellus"/>
                <a:cs typeface="Marcellus"/>
                <a:sym typeface="Marcellus"/>
              </a:rPr>
              <a:t> → Deep learning framework and pretrained detection models (e.g., </a:t>
            </a:r>
            <a:r>
              <a:rPr b="1" lang="en-US" sz="1800">
                <a:solidFill>
                  <a:schemeClr val="dk1"/>
                </a:solidFill>
                <a:latin typeface="Marcellus"/>
                <a:ea typeface="Marcellus"/>
                <a:cs typeface="Marcellus"/>
                <a:sym typeface="Marcellus"/>
              </a:rPr>
              <a:t>YOLO v5</a:t>
            </a:r>
            <a:r>
              <a:rPr lang="en-US" sz="1800">
                <a:solidFill>
                  <a:schemeClr val="dk1"/>
                </a:solidFill>
                <a:latin typeface="Marcellus"/>
                <a:ea typeface="Marcellus"/>
                <a:cs typeface="Marcellus"/>
                <a:sym typeface="Marcellus"/>
              </a:rPr>
              <a:t>).</a:t>
            </a:r>
            <a:endParaRPr sz="1800">
              <a:solidFill>
                <a:schemeClr val="dk1"/>
              </a:solidFill>
              <a:latin typeface="Marcellus"/>
              <a:ea typeface="Marcellus"/>
              <a:cs typeface="Marcellus"/>
              <a:sym typeface="Marcellus"/>
            </a:endParaRPr>
          </a:p>
          <a:p>
            <a:pPr indent="-342900" lvl="0" marL="457200" rtl="0" algn="l">
              <a:lnSpc>
                <a:spcPct val="115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Object detection locates jewelry regions (bounding boxes).</a:t>
            </a:r>
            <a:endParaRPr sz="1800">
              <a:solidFill>
                <a:schemeClr val="dk1"/>
              </a:solidFill>
              <a:latin typeface="Marcellus"/>
              <a:ea typeface="Marcellus"/>
              <a:cs typeface="Marcellus"/>
              <a:sym typeface="Marcellus"/>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latin typeface="Marcellus"/>
                <a:ea typeface="Marcellus"/>
                <a:cs typeface="Marcellus"/>
                <a:sym typeface="Marcellus"/>
              </a:rPr>
              <a:t>CNN classifier</a:t>
            </a:r>
            <a:r>
              <a:rPr lang="en-US" sz="1800">
                <a:solidFill>
                  <a:schemeClr val="dk1"/>
                </a:solidFill>
                <a:latin typeface="Marcellus"/>
                <a:ea typeface="Marcellus"/>
                <a:cs typeface="Marcellus"/>
                <a:sym typeface="Marcellus"/>
              </a:rPr>
              <a:t> distinguishes between necklace and earring.</a:t>
            </a:r>
            <a:endParaRPr sz="1800">
              <a:solidFill>
                <a:schemeClr val="dk1"/>
              </a:solidFill>
              <a:latin typeface="Marcellus"/>
              <a:ea typeface="Marcellus"/>
              <a:cs typeface="Marcellus"/>
              <a:sym typeface="Marcellus"/>
            </a:endParaRPr>
          </a:p>
          <a:p>
            <a:pPr indent="0" lvl="0" marL="457200" rtl="0" algn="l">
              <a:lnSpc>
                <a:spcPct val="115000"/>
              </a:lnSpc>
              <a:spcBef>
                <a:spcPts val="0"/>
              </a:spcBef>
              <a:spcAft>
                <a:spcPts val="0"/>
              </a:spcAft>
              <a:buNone/>
            </a:pPr>
            <a:r>
              <a:t/>
            </a:r>
            <a:endParaRPr sz="1800">
              <a:solidFill>
                <a:schemeClr val="dk1"/>
              </a:solidFill>
              <a:latin typeface="Marcellus"/>
              <a:ea typeface="Marcellus"/>
              <a:cs typeface="Marcellus"/>
              <a:sym typeface="Marcellus"/>
            </a:endParaRPr>
          </a:p>
          <a:p>
            <a:pPr indent="0" lvl="0" marL="0" rtl="0" algn="l">
              <a:lnSpc>
                <a:spcPct val="115000"/>
              </a:lnSpc>
              <a:spcBef>
                <a:spcPts val="0"/>
              </a:spcBef>
              <a:spcAft>
                <a:spcPts val="0"/>
              </a:spcAft>
              <a:buNone/>
            </a:pPr>
            <a:r>
              <a:rPr lang="en-US" sz="1800">
                <a:solidFill>
                  <a:schemeClr val="dk1"/>
                </a:solidFill>
                <a:latin typeface="Marcellus"/>
                <a:ea typeface="Marcellus"/>
                <a:cs typeface="Marcellus"/>
                <a:sym typeface="Marcellus"/>
              </a:rPr>
              <a:t>Segments and labels jewelry for further analysis.</a:t>
            </a:r>
            <a:endParaRPr sz="1800">
              <a:latin typeface="Marcellus"/>
              <a:ea typeface="Marcellus"/>
              <a:cs typeface="Marcellus"/>
              <a:sym typeface="Marcellus"/>
            </a:endParaRPr>
          </a:p>
        </p:txBody>
      </p:sp>
      <p:sp>
        <p:nvSpPr>
          <p:cNvPr id="229" name="Google Shape;229;g36dca5087c5_0_4"/>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30" name="Google Shape;230;g36dca5087c5_0_4"/>
          <p:cNvPicPr preferRelativeResize="0"/>
          <p:nvPr/>
        </p:nvPicPr>
        <p:blipFill>
          <a:blip r:embed="rId3">
            <a:alphaModFix/>
          </a:blip>
          <a:stretch>
            <a:fillRect/>
          </a:stretch>
        </p:blipFill>
        <p:spPr>
          <a:xfrm>
            <a:off x="929875" y="2056125"/>
            <a:ext cx="2475449" cy="696018"/>
          </a:xfrm>
          <a:prstGeom prst="rect">
            <a:avLst/>
          </a:prstGeom>
          <a:noFill/>
          <a:ln>
            <a:noFill/>
          </a:ln>
        </p:spPr>
      </p:pic>
      <p:pic>
        <p:nvPicPr>
          <p:cNvPr id="231" name="Google Shape;231;g36dca5087c5_0_4"/>
          <p:cNvPicPr preferRelativeResize="0"/>
          <p:nvPr/>
        </p:nvPicPr>
        <p:blipFill>
          <a:blip r:embed="rId4">
            <a:alphaModFix/>
          </a:blip>
          <a:stretch>
            <a:fillRect/>
          </a:stretch>
        </p:blipFill>
        <p:spPr>
          <a:xfrm>
            <a:off x="929875" y="3239857"/>
            <a:ext cx="2475450" cy="699986"/>
          </a:xfrm>
          <a:prstGeom prst="rect">
            <a:avLst/>
          </a:prstGeom>
          <a:noFill/>
          <a:ln>
            <a:noFill/>
          </a:ln>
        </p:spPr>
      </p:pic>
      <p:pic>
        <p:nvPicPr>
          <p:cNvPr id="232" name="Google Shape;232;g36dca5087c5_0_4"/>
          <p:cNvPicPr preferRelativeResize="0"/>
          <p:nvPr/>
        </p:nvPicPr>
        <p:blipFill>
          <a:blip r:embed="rId5">
            <a:alphaModFix/>
          </a:blip>
          <a:stretch>
            <a:fillRect/>
          </a:stretch>
        </p:blipFill>
        <p:spPr>
          <a:xfrm>
            <a:off x="929875" y="4427557"/>
            <a:ext cx="2475448" cy="7092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6dfd6c5503_0_0"/>
          <p:cNvSpPr txBox="1"/>
          <p:nvPr>
            <p:ph type="title"/>
          </p:nvPr>
        </p:nvSpPr>
        <p:spPr>
          <a:xfrm>
            <a:off x="2871925" y="191700"/>
            <a:ext cx="6847500" cy="854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880"/>
              <a:buNone/>
            </a:pPr>
            <a:r>
              <a:rPr lang="en-US" sz="3780">
                <a:solidFill>
                  <a:srgbClr val="C00000"/>
                </a:solidFill>
                <a:latin typeface="Marcellus"/>
                <a:ea typeface="Marcellus"/>
                <a:cs typeface="Marcellus"/>
                <a:sym typeface="Marcellus"/>
              </a:rPr>
              <a:t>Overview Of Implementation</a:t>
            </a:r>
            <a:endParaRPr sz="3780">
              <a:solidFill>
                <a:srgbClr val="C00000"/>
              </a:solidFill>
              <a:latin typeface="Marcellus"/>
              <a:ea typeface="Marcellus"/>
              <a:cs typeface="Marcellus"/>
              <a:sym typeface="Marcellus"/>
            </a:endParaRPr>
          </a:p>
        </p:txBody>
      </p:sp>
      <p:sp>
        <p:nvSpPr>
          <p:cNvPr id="238" name="Google Shape;238;g36dfd6c5503_0_0"/>
          <p:cNvSpPr txBox="1"/>
          <p:nvPr>
            <p:ph idx="1" type="body"/>
          </p:nvPr>
        </p:nvSpPr>
        <p:spPr>
          <a:xfrm>
            <a:off x="3889525" y="1145275"/>
            <a:ext cx="8159400" cy="50619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100"/>
              <a:buFont typeface="Arial"/>
              <a:buNone/>
            </a:pPr>
            <a:r>
              <a:rPr b="1" lang="en-US" sz="2000">
                <a:solidFill>
                  <a:schemeClr val="dk1"/>
                </a:solidFill>
                <a:latin typeface="Marcellus"/>
                <a:ea typeface="Marcellus"/>
                <a:cs typeface="Marcellus"/>
                <a:sym typeface="Marcellus"/>
              </a:rPr>
              <a:t>Feature Extraction:</a:t>
            </a:r>
            <a:endParaRPr b="1" sz="2000">
              <a:solidFill>
                <a:schemeClr val="dk1"/>
              </a:solidFill>
              <a:latin typeface="Marcellus"/>
              <a:ea typeface="Marcellus"/>
              <a:cs typeface="Marcellus"/>
              <a:sym typeface="Marcellus"/>
            </a:endParaRPr>
          </a:p>
          <a:p>
            <a:pPr indent="-342900" lvl="0" marL="457200" rtl="0" algn="l">
              <a:lnSpc>
                <a:spcPct val="80000"/>
              </a:lnSpc>
              <a:spcBef>
                <a:spcPts val="1000"/>
              </a:spcBef>
              <a:spcAft>
                <a:spcPts val="0"/>
              </a:spcAft>
              <a:buClr>
                <a:schemeClr val="dk1"/>
              </a:buClr>
              <a:buSzPts val="1800"/>
              <a:buChar char="●"/>
            </a:pPr>
            <a:r>
              <a:rPr b="1" lang="en-US" sz="1800">
                <a:solidFill>
                  <a:schemeClr val="dk1"/>
                </a:solidFill>
                <a:latin typeface="Marcellus"/>
                <a:ea typeface="Marcellus"/>
                <a:cs typeface="Marcellus"/>
                <a:sym typeface="Marcellus"/>
              </a:rPr>
              <a:t>PyTorch 2.0+ / TensorFlow 2.12+</a:t>
            </a:r>
            <a:r>
              <a:rPr lang="en-US" sz="1800">
                <a:solidFill>
                  <a:schemeClr val="dk1"/>
                </a:solidFill>
                <a:latin typeface="Marcellus"/>
                <a:ea typeface="Marcellus"/>
                <a:cs typeface="Marcellus"/>
                <a:sym typeface="Marcellus"/>
              </a:rPr>
              <a:t> → Run models to analyze jewelry features (e.g., ResNet).</a:t>
            </a:r>
            <a:endParaRPr sz="1800">
              <a:solidFill>
                <a:schemeClr val="dk1"/>
              </a:solidFill>
              <a:latin typeface="Marcellus"/>
              <a:ea typeface="Marcellus"/>
              <a:cs typeface="Marcellus"/>
              <a:sym typeface="Marcellus"/>
            </a:endParaRPr>
          </a:p>
          <a:p>
            <a:pPr indent="0" lvl="0" marL="4572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342900" lvl="0" marL="457200" rtl="0" algn="l">
              <a:lnSpc>
                <a:spcPct val="8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Extract features like: </a:t>
            </a:r>
            <a:r>
              <a:rPr lang="en-US" sz="1800">
                <a:solidFill>
                  <a:schemeClr val="dk1"/>
                </a:solidFill>
                <a:latin typeface="Marcellus"/>
                <a:ea typeface="Marcellus"/>
                <a:cs typeface="Marcellus"/>
                <a:sym typeface="Marcellus"/>
              </a:rPr>
              <a:t>Metal color, Gemstone presence.</a:t>
            </a:r>
            <a:endParaRPr sz="1700"/>
          </a:p>
          <a:p>
            <a:pPr indent="0" lvl="0" marL="9144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342900" lvl="0" marL="457200" rtl="0" algn="l">
              <a:lnSpc>
                <a:spcPct val="80000"/>
              </a:lnSpc>
              <a:spcBef>
                <a:spcPts val="0"/>
              </a:spcBef>
              <a:spcAft>
                <a:spcPts val="0"/>
              </a:spcAft>
              <a:buClr>
                <a:schemeClr val="dk1"/>
              </a:buClr>
              <a:buSzPts val="1800"/>
              <a:buChar char="●"/>
            </a:pPr>
            <a:r>
              <a:rPr b="1" lang="en-US" sz="1800">
                <a:solidFill>
                  <a:schemeClr val="dk1"/>
                </a:solidFill>
                <a:latin typeface="Marcellus"/>
                <a:ea typeface="Marcellus"/>
                <a:cs typeface="Marcellus"/>
                <a:sym typeface="Marcellus"/>
              </a:rPr>
              <a:t>scikit-learn 1.2+</a:t>
            </a:r>
            <a:r>
              <a:rPr lang="en-US" sz="1800">
                <a:solidFill>
                  <a:schemeClr val="dk1"/>
                </a:solidFill>
                <a:latin typeface="Marcellus"/>
                <a:ea typeface="Marcellus"/>
                <a:cs typeface="Marcellus"/>
                <a:sym typeface="Marcellus"/>
              </a:rPr>
              <a:t> → Encodes and structures features for captioning.</a:t>
            </a:r>
            <a:endParaRPr sz="1800">
              <a:solidFill>
                <a:schemeClr val="dk1"/>
              </a:solidFill>
              <a:latin typeface="Marcellus"/>
              <a:ea typeface="Marcellus"/>
              <a:cs typeface="Marcellus"/>
              <a:sym typeface="Marcellus"/>
            </a:endParaRPr>
          </a:p>
          <a:p>
            <a:pPr indent="0" lvl="0" marL="4572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0" lvl="0" marL="0" rtl="0" algn="l">
              <a:lnSpc>
                <a:spcPct val="80000"/>
              </a:lnSpc>
              <a:spcBef>
                <a:spcPts val="0"/>
              </a:spcBef>
              <a:spcAft>
                <a:spcPts val="0"/>
              </a:spcAft>
              <a:buNone/>
            </a:pPr>
            <a:r>
              <a:rPr lang="en-US" sz="1800">
                <a:solidFill>
                  <a:schemeClr val="dk1"/>
                </a:solidFill>
                <a:latin typeface="Marcellus"/>
                <a:ea typeface="Marcellus"/>
                <a:cs typeface="Marcellus"/>
                <a:sym typeface="Marcellus"/>
              </a:rPr>
              <a:t>Captures the visual and structural traits of each jewelry item.</a:t>
            </a:r>
            <a:endParaRPr sz="1800">
              <a:solidFill>
                <a:schemeClr val="dk1"/>
              </a:solidFill>
              <a:latin typeface="Marcellus"/>
              <a:ea typeface="Marcellus"/>
              <a:cs typeface="Marcellus"/>
              <a:sym typeface="Marcellus"/>
            </a:endParaRPr>
          </a:p>
          <a:p>
            <a:pPr indent="0" lvl="0" marL="0" rtl="0" algn="l">
              <a:lnSpc>
                <a:spcPct val="80000"/>
              </a:lnSpc>
              <a:spcBef>
                <a:spcPts val="0"/>
              </a:spcBef>
              <a:spcAft>
                <a:spcPts val="0"/>
              </a:spcAft>
              <a:buNone/>
            </a:pPr>
            <a:r>
              <a:t/>
            </a:r>
            <a:endParaRPr sz="2100">
              <a:solidFill>
                <a:schemeClr val="dk1"/>
              </a:solidFill>
              <a:latin typeface="Marcellus"/>
              <a:ea typeface="Marcellus"/>
              <a:cs typeface="Marcellus"/>
              <a:sym typeface="Marcellus"/>
            </a:endParaRPr>
          </a:p>
          <a:p>
            <a:pPr indent="0" lvl="0" marL="0" rtl="0" algn="l">
              <a:lnSpc>
                <a:spcPct val="80000"/>
              </a:lnSpc>
              <a:spcBef>
                <a:spcPts val="0"/>
              </a:spcBef>
              <a:spcAft>
                <a:spcPts val="0"/>
              </a:spcAft>
              <a:buNone/>
            </a:pPr>
            <a:r>
              <a:rPr b="1" lang="en-US" sz="2000">
                <a:solidFill>
                  <a:schemeClr val="dk1"/>
                </a:solidFill>
                <a:latin typeface="Marcellus"/>
                <a:ea typeface="Marcellus"/>
                <a:cs typeface="Marcellus"/>
                <a:sym typeface="Marcellus"/>
              </a:rPr>
              <a:t>Caption Generation:</a:t>
            </a:r>
            <a:endParaRPr b="1" sz="2000">
              <a:solidFill>
                <a:schemeClr val="dk1"/>
              </a:solidFill>
              <a:latin typeface="Marcellus"/>
              <a:ea typeface="Marcellus"/>
              <a:cs typeface="Marcellus"/>
              <a:sym typeface="Marcellus"/>
            </a:endParaRPr>
          </a:p>
          <a:p>
            <a:pPr indent="-342900" lvl="0" marL="457200" rtl="0" algn="l">
              <a:lnSpc>
                <a:spcPct val="80000"/>
              </a:lnSpc>
              <a:spcBef>
                <a:spcPts val="1000"/>
              </a:spcBef>
              <a:spcAft>
                <a:spcPts val="0"/>
              </a:spcAft>
              <a:buClr>
                <a:schemeClr val="dk1"/>
              </a:buClr>
              <a:buSzPts val="1800"/>
              <a:buChar char="●"/>
            </a:pPr>
            <a:r>
              <a:rPr b="1" lang="en-US" sz="1800">
                <a:solidFill>
                  <a:schemeClr val="dk1"/>
                </a:solidFill>
                <a:latin typeface="Marcellus"/>
                <a:ea typeface="Marcellus"/>
                <a:cs typeface="Marcellus"/>
                <a:sym typeface="Marcellus"/>
              </a:rPr>
              <a:t>BLIP </a:t>
            </a:r>
            <a:r>
              <a:rPr lang="en-US" sz="1800">
                <a:solidFill>
                  <a:schemeClr val="dk1"/>
                </a:solidFill>
                <a:latin typeface="Marcellus"/>
                <a:ea typeface="Marcellus"/>
                <a:cs typeface="Marcellus"/>
                <a:sym typeface="Marcellus"/>
              </a:rPr>
              <a:t>(vision-language models) → Generate descriptive text.</a:t>
            </a:r>
            <a:endParaRPr sz="1800">
              <a:solidFill>
                <a:schemeClr val="dk1"/>
              </a:solidFill>
              <a:latin typeface="Marcellus"/>
              <a:ea typeface="Marcellus"/>
              <a:cs typeface="Marcellus"/>
              <a:sym typeface="Marcellus"/>
            </a:endParaRPr>
          </a:p>
          <a:p>
            <a:pPr indent="0" lvl="0" marL="4572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342900" lvl="0" marL="457200" rtl="0" algn="l">
              <a:lnSpc>
                <a:spcPct val="80000"/>
              </a:lnSpc>
              <a:spcBef>
                <a:spcPts val="0"/>
              </a:spcBef>
              <a:spcAft>
                <a:spcPts val="0"/>
              </a:spcAft>
              <a:buClr>
                <a:schemeClr val="dk1"/>
              </a:buClr>
              <a:buSzPts val="1800"/>
              <a:buChar char="●"/>
            </a:pPr>
            <a:r>
              <a:rPr b="1" lang="en-US" sz="1800">
                <a:solidFill>
                  <a:schemeClr val="dk1"/>
                </a:solidFill>
                <a:latin typeface="Marcellus"/>
                <a:ea typeface="Marcellus"/>
                <a:cs typeface="Marcellus"/>
                <a:sym typeface="Marcellus"/>
              </a:rPr>
              <a:t>Transformers 4.32+</a:t>
            </a:r>
            <a:r>
              <a:rPr lang="en-US" sz="1800">
                <a:solidFill>
                  <a:schemeClr val="dk1"/>
                </a:solidFill>
                <a:latin typeface="Marcellus"/>
                <a:ea typeface="Marcellus"/>
                <a:cs typeface="Marcellus"/>
                <a:sym typeface="Marcellus"/>
              </a:rPr>
              <a:t> → Access pretrained LLMs.</a:t>
            </a:r>
            <a:endParaRPr sz="1800">
              <a:solidFill>
                <a:schemeClr val="dk1"/>
              </a:solidFill>
              <a:latin typeface="Marcellus"/>
              <a:ea typeface="Marcellus"/>
              <a:cs typeface="Marcellus"/>
              <a:sym typeface="Marcellus"/>
            </a:endParaRPr>
          </a:p>
          <a:p>
            <a:pPr indent="0" lvl="0" marL="4572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342900" lvl="0" marL="457200" rtl="0" algn="l">
              <a:lnSpc>
                <a:spcPct val="80000"/>
              </a:lnSpc>
              <a:spcBef>
                <a:spcPts val="0"/>
              </a:spcBef>
              <a:spcAft>
                <a:spcPts val="0"/>
              </a:spcAft>
              <a:buClr>
                <a:schemeClr val="dk1"/>
              </a:buClr>
              <a:buSzPts val="1800"/>
              <a:buChar char="●"/>
            </a:pPr>
            <a:r>
              <a:rPr b="1" lang="en-US" sz="1800">
                <a:solidFill>
                  <a:schemeClr val="dk1"/>
                </a:solidFill>
                <a:latin typeface="Marcellus"/>
                <a:ea typeface="Marcellus"/>
                <a:cs typeface="Marcellus"/>
                <a:sym typeface="Marcellus"/>
              </a:rPr>
              <a:t>PyTorch 2.0+</a:t>
            </a:r>
            <a:r>
              <a:rPr lang="en-US" sz="1800">
                <a:solidFill>
                  <a:schemeClr val="dk1"/>
                </a:solidFill>
                <a:latin typeface="Marcellus"/>
                <a:ea typeface="Marcellus"/>
                <a:cs typeface="Marcellus"/>
                <a:sym typeface="Marcellus"/>
              </a:rPr>
              <a:t> → Runs the captioning backend.</a:t>
            </a:r>
            <a:endParaRPr sz="1800">
              <a:solidFill>
                <a:schemeClr val="dk1"/>
              </a:solidFill>
              <a:latin typeface="Marcellus"/>
              <a:ea typeface="Marcellus"/>
              <a:cs typeface="Marcellus"/>
              <a:sym typeface="Marcellus"/>
            </a:endParaRPr>
          </a:p>
          <a:p>
            <a:pPr indent="0" lvl="0" marL="457200" rtl="0" algn="l">
              <a:lnSpc>
                <a:spcPct val="80000"/>
              </a:lnSpc>
              <a:spcBef>
                <a:spcPts val="0"/>
              </a:spcBef>
              <a:spcAft>
                <a:spcPts val="0"/>
              </a:spcAft>
              <a:buNone/>
            </a:pPr>
            <a:r>
              <a:t/>
            </a:r>
            <a:endParaRPr sz="1800">
              <a:solidFill>
                <a:schemeClr val="dk1"/>
              </a:solidFill>
              <a:latin typeface="Marcellus"/>
              <a:ea typeface="Marcellus"/>
              <a:cs typeface="Marcellus"/>
              <a:sym typeface="Marcellus"/>
            </a:endParaRPr>
          </a:p>
          <a:p>
            <a:pPr indent="-342900" lvl="0" marL="457200" rtl="0" algn="l">
              <a:lnSpc>
                <a:spcPct val="80000"/>
              </a:lnSpc>
              <a:spcBef>
                <a:spcPts val="0"/>
              </a:spcBef>
              <a:spcAft>
                <a:spcPts val="0"/>
              </a:spcAft>
              <a:buClr>
                <a:schemeClr val="dk1"/>
              </a:buClr>
              <a:buSzPts val="1800"/>
              <a:buFont typeface="Marcellus"/>
              <a:buChar char="●"/>
            </a:pPr>
            <a:r>
              <a:rPr lang="en-US" sz="1800">
                <a:solidFill>
                  <a:schemeClr val="dk1"/>
                </a:solidFill>
                <a:latin typeface="Marcellus"/>
                <a:ea typeface="Marcellus"/>
                <a:cs typeface="Marcellus"/>
                <a:sym typeface="Marcellus"/>
              </a:rPr>
              <a:t>Output: </a:t>
            </a:r>
            <a:r>
              <a:rPr i="1" lang="en-US" sz="1800">
                <a:solidFill>
                  <a:schemeClr val="dk1"/>
                </a:solidFill>
                <a:latin typeface="Marcellus"/>
                <a:ea typeface="Marcellus"/>
                <a:cs typeface="Marcellus"/>
                <a:sym typeface="Marcellus"/>
              </a:rPr>
              <a:t>“A round necklace with emerald green gemstones set in yellow gold.”</a:t>
            </a:r>
            <a:endParaRPr i="1" sz="1800">
              <a:solidFill>
                <a:schemeClr val="dk1"/>
              </a:solidFill>
              <a:latin typeface="Marcellus"/>
              <a:ea typeface="Marcellus"/>
              <a:cs typeface="Marcellus"/>
              <a:sym typeface="Marcellus"/>
            </a:endParaRPr>
          </a:p>
          <a:p>
            <a:pPr indent="0" lvl="0" marL="0" rtl="0" algn="l">
              <a:lnSpc>
                <a:spcPct val="80000"/>
              </a:lnSpc>
              <a:spcBef>
                <a:spcPts val="0"/>
              </a:spcBef>
              <a:spcAft>
                <a:spcPts val="0"/>
              </a:spcAft>
              <a:buNone/>
            </a:pPr>
            <a:r>
              <a:t/>
            </a:r>
            <a:endParaRPr i="1" sz="1800">
              <a:solidFill>
                <a:schemeClr val="dk1"/>
              </a:solidFill>
              <a:latin typeface="Marcellus"/>
              <a:ea typeface="Marcellus"/>
              <a:cs typeface="Marcellus"/>
              <a:sym typeface="Marcellus"/>
            </a:endParaRPr>
          </a:p>
          <a:p>
            <a:pPr indent="0" lvl="0" marL="0" rtl="0" algn="l">
              <a:lnSpc>
                <a:spcPct val="80000"/>
              </a:lnSpc>
              <a:spcBef>
                <a:spcPts val="0"/>
              </a:spcBef>
              <a:spcAft>
                <a:spcPts val="0"/>
              </a:spcAft>
              <a:buNone/>
            </a:pPr>
            <a:r>
              <a:rPr lang="en-US" sz="1800">
                <a:solidFill>
                  <a:schemeClr val="dk1"/>
                </a:solidFill>
                <a:latin typeface="Marcellus"/>
                <a:ea typeface="Marcellus"/>
                <a:cs typeface="Marcellus"/>
                <a:sym typeface="Marcellus"/>
              </a:rPr>
              <a:t>Combines visual understanding and language for accurate descriptions.</a:t>
            </a:r>
            <a:endParaRPr sz="1800">
              <a:solidFill>
                <a:schemeClr val="dk1"/>
              </a:solidFill>
              <a:latin typeface="Marcellus"/>
              <a:ea typeface="Marcellus"/>
              <a:cs typeface="Marcellus"/>
              <a:sym typeface="Marcellus"/>
            </a:endParaRPr>
          </a:p>
        </p:txBody>
      </p:sp>
      <p:sp>
        <p:nvSpPr>
          <p:cNvPr id="239" name="Google Shape;239;g36dfd6c5503_0_0"/>
          <p:cNvSpPr txBox="1"/>
          <p:nvPr>
            <p:ph idx="12" type="sldNum"/>
          </p:nvPr>
        </p:nvSpPr>
        <p:spPr>
          <a:xfrm>
            <a:off x="10791635"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240" name="Google Shape;240;g36dfd6c5503_0_0"/>
          <p:cNvPicPr preferRelativeResize="0"/>
          <p:nvPr/>
        </p:nvPicPr>
        <p:blipFill>
          <a:blip r:embed="rId3">
            <a:alphaModFix/>
          </a:blip>
          <a:stretch>
            <a:fillRect/>
          </a:stretch>
        </p:blipFill>
        <p:spPr>
          <a:xfrm>
            <a:off x="674250" y="2236775"/>
            <a:ext cx="2502475" cy="871520"/>
          </a:xfrm>
          <a:prstGeom prst="rect">
            <a:avLst/>
          </a:prstGeom>
          <a:noFill/>
          <a:ln>
            <a:noFill/>
          </a:ln>
        </p:spPr>
      </p:pic>
      <p:pic>
        <p:nvPicPr>
          <p:cNvPr id="241" name="Google Shape;241;g36dfd6c5503_0_0"/>
          <p:cNvPicPr preferRelativeResize="0"/>
          <p:nvPr/>
        </p:nvPicPr>
        <p:blipFill>
          <a:blip r:embed="rId4">
            <a:alphaModFix/>
          </a:blip>
          <a:stretch>
            <a:fillRect/>
          </a:stretch>
        </p:blipFill>
        <p:spPr>
          <a:xfrm>
            <a:off x="674250" y="4017506"/>
            <a:ext cx="2502474" cy="8849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ctrTitle"/>
          </p:nvPr>
        </p:nvSpPr>
        <p:spPr>
          <a:xfrm>
            <a:off x="2714875" y="472950"/>
            <a:ext cx="7702200" cy="885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990"/>
              <a:buFont typeface="Arial"/>
              <a:buNone/>
            </a:pPr>
            <a:r>
              <a:rPr b="1" lang="en-US" sz="3209">
                <a:solidFill>
                  <a:srgbClr val="C00000"/>
                </a:solidFill>
                <a:latin typeface="Marcellus"/>
                <a:ea typeface="Marcellus"/>
                <a:cs typeface="Marcellus"/>
                <a:sym typeface="Marcellus"/>
              </a:rPr>
              <a:t>Automated Caption Generation for Jewelry Images using Deep Learning</a:t>
            </a:r>
            <a:endParaRPr sz="3600"/>
          </a:p>
        </p:txBody>
      </p:sp>
      <p:sp>
        <p:nvSpPr>
          <p:cNvPr id="90" name="Google Shape;90;p15"/>
          <p:cNvSpPr txBox="1"/>
          <p:nvPr>
            <p:ph idx="1" type="subTitle"/>
          </p:nvPr>
        </p:nvSpPr>
        <p:spPr>
          <a:xfrm>
            <a:off x="2116675" y="1583275"/>
            <a:ext cx="8593800" cy="4582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ID:</a:t>
            </a:r>
            <a:r>
              <a:rPr lang="en-US" sz="2800">
                <a:solidFill>
                  <a:srgbClr val="262626"/>
                </a:solidFill>
                <a:latin typeface="Marcellus"/>
                <a:ea typeface="Marcellus"/>
                <a:cs typeface="Marcellus"/>
                <a:sym typeface="Marcellus"/>
              </a:rPr>
              <a:t> 4</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Group Members:</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Tanisha Mangaonkar - 16010422200</a:t>
            </a:r>
            <a:endParaRPr b="1"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Prachi Gandhi - 16010422233</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Chandana Galgali - 16010422234</a:t>
            </a:r>
            <a:endParaRPr sz="2800">
              <a:solidFill>
                <a:srgbClr val="262626"/>
              </a:solidFill>
              <a:latin typeface="Marcellus"/>
              <a:ea typeface="Marcellus"/>
              <a:cs typeface="Marcellus"/>
              <a:sym typeface="Marcellus"/>
            </a:endParaRPr>
          </a:p>
          <a:p>
            <a:pPr indent="0" lvl="0" marL="1270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Mahek Thakkar - 16010422235</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b="1" lang="en-US" sz="2800">
                <a:solidFill>
                  <a:srgbClr val="262626"/>
                </a:solidFill>
                <a:latin typeface="Marcellus"/>
                <a:ea typeface="Marcellus"/>
                <a:cs typeface="Marcellus"/>
                <a:sym typeface="Marcellus"/>
              </a:rPr>
              <a:t>Guide Details:</a:t>
            </a:r>
            <a:endParaRPr b="1"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Name - Avani Sakhapara</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Clr>
                <a:schemeClr val="dk1"/>
              </a:buClr>
              <a:buSzPts val="1100"/>
              <a:buFont typeface="Arial"/>
              <a:buNone/>
            </a:pPr>
            <a:r>
              <a:rPr lang="en-US" sz="2800">
                <a:solidFill>
                  <a:srgbClr val="262626"/>
                </a:solidFill>
                <a:latin typeface="Marcellus"/>
                <a:ea typeface="Marcellus"/>
                <a:cs typeface="Marcellus"/>
                <a:sym typeface="Marcellus"/>
              </a:rPr>
              <a:t>Department - Information Technology</a:t>
            </a:r>
            <a:endParaRPr sz="2800">
              <a:solidFill>
                <a:srgbClr val="262626"/>
              </a:solidFill>
              <a:latin typeface="Marcellus"/>
              <a:ea typeface="Marcellus"/>
              <a:cs typeface="Marcellus"/>
              <a:sym typeface="Marcellus"/>
            </a:endParaRPr>
          </a:p>
          <a:p>
            <a:pPr indent="0" lvl="0" marL="0" rtl="0" algn="just">
              <a:lnSpc>
                <a:spcPct val="115000"/>
              </a:lnSpc>
              <a:spcBef>
                <a:spcPts val="0"/>
              </a:spcBef>
              <a:spcAft>
                <a:spcPts val="0"/>
              </a:spcAft>
              <a:buNone/>
            </a:pPr>
            <a:r>
              <a:t/>
            </a:r>
            <a:endParaRPr b="1" sz="2800">
              <a:solidFill>
                <a:srgbClr val="262626"/>
              </a:solidFill>
              <a:latin typeface="Marcellus"/>
              <a:ea typeface="Marcellus"/>
              <a:cs typeface="Marcellus"/>
              <a:sym typeface="Marcellus"/>
            </a:endParaRPr>
          </a:p>
        </p:txBody>
      </p:sp>
      <p:sp>
        <p:nvSpPr>
          <p:cNvPr id="91" name="Google Shape;91;p15"/>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5ff18e6c2c_0_6"/>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47" name="Google Shape;247;g25ff18e6c2c_0_6"/>
          <p:cNvSpPr txBox="1"/>
          <p:nvPr>
            <p:ph type="title"/>
          </p:nvPr>
        </p:nvSpPr>
        <p:spPr>
          <a:xfrm>
            <a:off x="3390907" y="121800"/>
            <a:ext cx="6172200" cy="107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sz="4000">
                <a:solidFill>
                  <a:srgbClr val="A42530"/>
                </a:solidFill>
                <a:latin typeface="Marcellus"/>
                <a:ea typeface="Marcellus"/>
                <a:cs typeface="Marcellus"/>
                <a:sym typeface="Marcellus"/>
              </a:rPr>
              <a:t>Implementation Schedule</a:t>
            </a:r>
            <a:endParaRPr sz="4000">
              <a:solidFill>
                <a:srgbClr val="A42530"/>
              </a:solidFill>
              <a:latin typeface="Marcellus"/>
              <a:ea typeface="Marcellus"/>
              <a:cs typeface="Marcellus"/>
              <a:sym typeface="Marcellus"/>
            </a:endParaRPr>
          </a:p>
        </p:txBody>
      </p:sp>
      <p:graphicFrame>
        <p:nvGraphicFramePr>
          <p:cNvPr id="248" name="Google Shape;248;g25ff18e6c2c_0_6"/>
          <p:cNvGraphicFramePr/>
          <p:nvPr/>
        </p:nvGraphicFramePr>
        <p:xfrm>
          <a:off x="438150" y="1273075"/>
          <a:ext cx="3000000" cy="3000000"/>
        </p:xfrm>
        <a:graphic>
          <a:graphicData uri="http://schemas.openxmlformats.org/drawingml/2006/table">
            <a:tbl>
              <a:tblPr>
                <a:noFill/>
                <a:tableStyleId>{A54064FD-F5D9-4DCF-91AA-DF5C17C3512A}</a:tableStyleId>
              </a:tblPr>
              <a:tblGrid>
                <a:gridCol w="7573625"/>
                <a:gridCol w="3757950"/>
              </a:tblGrid>
              <a:tr h="465950">
                <a:tc>
                  <a:txBody>
                    <a:bodyPr/>
                    <a:lstStyle/>
                    <a:p>
                      <a:pPr indent="0" lvl="0" marL="0" rtl="0" algn="ctr">
                        <a:lnSpc>
                          <a:spcPct val="115000"/>
                        </a:lnSpc>
                        <a:spcBef>
                          <a:spcPts val="0"/>
                        </a:spcBef>
                        <a:spcAft>
                          <a:spcPts val="0"/>
                        </a:spcAft>
                        <a:buNone/>
                      </a:pPr>
                      <a:r>
                        <a:rPr b="1" lang="en-US" sz="2000">
                          <a:latin typeface="Marcellus"/>
                          <a:ea typeface="Marcellus"/>
                          <a:cs typeface="Marcellus"/>
                          <a:sym typeface="Marcellus"/>
                        </a:rPr>
                        <a:t>Task</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latin typeface="Marcellus"/>
                          <a:ea typeface="Marcellus"/>
                          <a:cs typeface="Marcellus"/>
                          <a:sym typeface="Marcellus"/>
                        </a:rPr>
                        <a:t>Timeline</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Problem Statement Refinement &amp; Literature Review</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July 14 – July 31</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Dataset Collection &amp; Curation</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August 1 – August 15</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Image </a:t>
                      </a:r>
                      <a:r>
                        <a:rPr b="1" lang="en-US" sz="2000">
                          <a:latin typeface="Marcellus"/>
                          <a:ea typeface="Marcellus"/>
                          <a:cs typeface="Marcellus"/>
                          <a:sym typeface="Marcellus"/>
                        </a:rPr>
                        <a:t>Preprocessing </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August 16 – August 31</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solidFill>
                            <a:schemeClr val="dk1"/>
                          </a:solidFill>
                          <a:latin typeface="Marcellus"/>
                          <a:ea typeface="Marcellus"/>
                          <a:cs typeface="Marcellus"/>
                          <a:sym typeface="Marcellus"/>
                        </a:rPr>
                        <a:t>Model Design and Training</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September 1 – September 30</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Model Fine-tuning</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October 1 – October 15</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Frontend-Backend </a:t>
                      </a:r>
                      <a:r>
                        <a:rPr b="1" lang="en-US" sz="2000">
                          <a:latin typeface="Marcellus"/>
                          <a:ea typeface="Marcellus"/>
                          <a:cs typeface="Marcellus"/>
                          <a:sym typeface="Marcellus"/>
                        </a:rPr>
                        <a:t>Integration</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October 16 – October 31</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Final Testing &amp; Error Analysis</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November 1 – November 20</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89725">
                <a:tc>
                  <a:txBody>
                    <a:bodyPr/>
                    <a:lstStyle/>
                    <a:p>
                      <a:pPr indent="0" lvl="0" marL="0" rtl="0" algn="l">
                        <a:spcBef>
                          <a:spcPts val="0"/>
                        </a:spcBef>
                        <a:spcAft>
                          <a:spcPts val="0"/>
                        </a:spcAft>
                        <a:buNone/>
                      </a:pPr>
                      <a:r>
                        <a:rPr b="1" lang="en-US" sz="2000">
                          <a:latin typeface="Marcellus"/>
                          <a:ea typeface="Marcellus"/>
                          <a:cs typeface="Marcellus"/>
                          <a:sym typeface="Marcellus"/>
                        </a:rPr>
                        <a:t>Deployment</a:t>
                      </a:r>
                      <a:r>
                        <a:rPr b="1" lang="en-US" sz="2000">
                          <a:latin typeface="Marcellus"/>
                          <a:ea typeface="Marcellus"/>
                          <a:cs typeface="Marcellus"/>
                          <a:sym typeface="Marcellus"/>
                        </a:rPr>
                        <a:t> on Vercel &amp; Documentation</a:t>
                      </a:r>
                      <a:endParaRPr b="1"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Marcellus"/>
                          <a:ea typeface="Marcellus"/>
                          <a:cs typeface="Marcellus"/>
                          <a:sym typeface="Marcellus"/>
                        </a:rPr>
                        <a:t>November 21 – December 5</a:t>
                      </a:r>
                      <a:endParaRPr sz="2000">
                        <a:latin typeface="Marcellus"/>
                        <a:ea typeface="Marcellus"/>
                        <a:cs typeface="Marcellus"/>
                        <a:sym typeface="Marcellus"/>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6dfd6c5503_0_34"/>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
        <p:nvSpPr>
          <p:cNvPr id="254" name="Google Shape;254;g36dfd6c5503_0_34"/>
          <p:cNvSpPr txBox="1"/>
          <p:nvPr>
            <p:ph type="title"/>
          </p:nvPr>
        </p:nvSpPr>
        <p:spPr>
          <a:xfrm>
            <a:off x="4629150" y="282675"/>
            <a:ext cx="3086100" cy="1071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200"/>
              <a:buNone/>
            </a:pPr>
            <a:r>
              <a:rPr lang="en-US" sz="4000">
                <a:solidFill>
                  <a:srgbClr val="C00000"/>
                </a:solidFill>
                <a:latin typeface="Marcellus"/>
                <a:ea typeface="Marcellus"/>
                <a:cs typeface="Marcellus"/>
                <a:sym typeface="Marcellus"/>
              </a:rPr>
              <a:t>References</a:t>
            </a:r>
            <a:endParaRPr sz="4000">
              <a:solidFill>
                <a:srgbClr val="C00000"/>
              </a:solidFill>
              <a:latin typeface="Marcellus"/>
              <a:ea typeface="Marcellus"/>
              <a:cs typeface="Marcellus"/>
              <a:sym typeface="Marcellus"/>
            </a:endParaRPr>
          </a:p>
        </p:txBody>
      </p:sp>
      <p:sp>
        <p:nvSpPr>
          <p:cNvPr id="255" name="Google Shape;255;g36dfd6c5503_0_34"/>
          <p:cNvSpPr txBox="1"/>
          <p:nvPr>
            <p:ph idx="1" type="body"/>
          </p:nvPr>
        </p:nvSpPr>
        <p:spPr>
          <a:xfrm>
            <a:off x="397050" y="1214975"/>
            <a:ext cx="11396700" cy="4724100"/>
          </a:xfrm>
          <a:prstGeom prst="rect">
            <a:avLst/>
          </a:prstGeom>
          <a:noFill/>
          <a:ln>
            <a:noFill/>
          </a:ln>
        </p:spPr>
        <p:txBody>
          <a:bodyPr anchorCtr="0" anchor="t" bIns="45700" lIns="91425" spcFirstLastPara="1" rIns="91425" wrap="square" tIns="45700">
            <a:noAutofit/>
          </a:bodyPr>
          <a:lstStyle/>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 A. Zaidi, M. S. Ansari, A. Aslam, N. Kanwal, M. Asghar, and B. Lee, “A Survey of Modern Deep Learning based Object Detection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arXiv:2104.11892v2, May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M. Mafaz, “Identification of Jewelry Article using Transfer Learning and Image Repository,” </a:t>
            </a:r>
            <a:r>
              <a:rPr i="1" lang="en-US" sz="1100">
                <a:solidFill>
                  <a:schemeClr val="dk1"/>
                </a:solidFill>
                <a:latin typeface="Marcellus"/>
                <a:ea typeface="Marcellus"/>
                <a:cs typeface="Marcellus"/>
                <a:sym typeface="Marcellus"/>
              </a:rPr>
              <a:t>International Journal of Advance Research, Ideas and Innovations in Technology (IJARIIT)</a:t>
            </a:r>
            <a:r>
              <a:rPr lang="en-US" sz="1100">
                <a:solidFill>
                  <a:schemeClr val="dk1"/>
                </a:solidFill>
                <a:latin typeface="Marcellus"/>
                <a:ea typeface="Marcellus"/>
                <a:cs typeface="Marcellus"/>
                <a:sym typeface="Marcellus"/>
              </a:rPr>
              <a:t>, vol. 7, no. 4, 2021.</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V. Viswanatha, R. K. Chandana, and A. C. Ramachandra, “Real Time Object Detection System with YOLO and CNN Models: A Review,” </a:t>
            </a:r>
            <a:r>
              <a:rPr i="1" lang="en-US" sz="1100">
                <a:solidFill>
                  <a:schemeClr val="dk1"/>
                </a:solidFill>
                <a:latin typeface="Marcellus"/>
                <a:ea typeface="Marcellus"/>
                <a:cs typeface="Marcellus"/>
                <a:sym typeface="Marcellus"/>
              </a:rPr>
              <a:t>Journal of Xi'an University of Architecture &amp; Technology</a:t>
            </a:r>
            <a:r>
              <a:rPr lang="en-US" sz="1100">
                <a:solidFill>
                  <a:schemeClr val="dk1"/>
                </a:solidFill>
                <a:latin typeface="Marcellus"/>
                <a:ea typeface="Marcellus"/>
                <a:cs typeface="Marcellus"/>
                <a:sym typeface="Marcellus"/>
              </a:rPr>
              <a:t>, vol. 12, no. 4, 2020.</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L. Yang, “Investigation of You Only Look Once Networks for Vision-based Small Object Detection,” </a:t>
            </a:r>
            <a:r>
              <a:rPr i="1" lang="en-US" sz="1100">
                <a:solidFill>
                  <a:schemeClr val="dk1"/>
                </a:solidFill>
                <a:latin typeface="Marcellus"/>
                <a:ea typeface="Marcellus"/>
                <a:cs typeface="Marcellus"/>
                <a:sym typeface="Marcellus"/>
              </a:rPr>
              <a:t>International Journal of Advanced Computer Science and Applications (IJACSA)</a:t>
            </a:r>
            <a:r>
              <a:rPr lang="en-US" sz="1100">
                <a:solidFill>
                  <a:schemeClr val="dk1"/>
                </a:solidFill>
                <a:latin typeface="Marcellus"/>
                <a:ea typeface="Marcellus"/>
                <a:cs typeface="Marcellus"/>
                <a:sym typeface="Marcellus"/>
              </a:rPr>
              <a:t>, vol. 14, no. 4,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Ni, “Implementation of a CNN-based Object Detection Approach for Smart Surveillance Applications,” </a:t>
            </a:r>
            <a:r>
              <a:rPr i="1" lang="en-US" sz="1100">
                <a:solidFill>
                  <a:schemeClr val="dk1"/>
                </a:solidFill>
                <a:latin typeface="Marcellus"/>
                <a:ea typeface="Marcellus"/>
                <a:cs typeface="Marcellus"/>
                <a:sym typeface="Marcellus"/>
              </a:rPr>
              <a:t>IJACSA</a:t>
            </a:r>
            <a:r>
              <a:rPr lang="en-US" sz="1100">
                <a:solidFill>
                  <a:schemeClr val="dk1"/>
                </a:solidFill>
                <a:latin typeface="Marcellus"/>
                <a:ea typeface="Marcellus"/>
                <a:cs typeface="Marcellus"/>
                <a:sym typeface="Marcellus"/>
              </a:rPr>
              <a:t>, vol. 14, no. 12,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Murthy, P. Devadiga, and N. P. S., “FASTER R-CNN Approach for Detecting Smaller Jewels in Yakshagana Image,” </a:t>
            </a:r>
            <a:r>
              <a:rPr i="1" lang="en-US" sz="1100">
                <a:solidFill>
                  <a:schemeClr val="dk1"/>
                </a:solidFill>
                <a:latin typeface="Marcellus"/>
                <a:ea typeface="Marcellus"/>
                <a:cs typeface="Marcellus"/>
                <a:sym typeface="Marcellus"/>
              </a:rPr>
              <a:t>International Research Journal of Modernization in Engineering, Technology and Science (IRJMETS)</a:t>
            </a:r>
            <a:r>
              <a:rPr lang="en-US" sz="1100">
                <a:solidFill>
                  <a:schemeClr val="dk1"/>
                </a:solidFill>
                <a:latin typeface="Marcellus"/>
                <a:ea typeface="Marcellus"/>
                <a:cs typeface="Marcellus"/>
                <a:sym typeface="Marcellus"/>
              </a:rPr>
              <a:t>, vol. 5, no. 6, Jun.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W. Xu and Y. Zhai, “A YOLO-based Object Monitoring Approach for Smart Shops Surveillance System,” </a:t>
            </a:r>
            <a:r>
              <a:rPr i="1" lang="en-US" sz="1100">
                <a:solidFill>
                  <a:schemeClr val="dk1"/>
                </a:solidFill>
                <a:latin typeface="Marcellus"/>
                <a:ea typeface="Marcellus"/>
                <a:cs typeface="Marcellus"/>
                <a:sym typeface="Marcellus"/>
              </a:rPr>
              <a:t>Journal of Optics</a:t>
            </a:r>
            <a:r>
              <a:rPr lang="en-US" sz="1100">
                <a:solidFill>
                  <a:schemeClr val="dk1"/>
                </a:solidFill>
                <a:latin typeface="Marcellus"/>
                <a:ea typeface="Marcellus"/>
                <a:cs typeface="Marcellus"/>
                <a:sym typeface="Marcellus"/>
              </a:rPr>
              <a:t>, vol. 53, pp. 3163–3170,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 Thwe, N. Jongsawat, and A. Tungkasthan, “Accurate Fashion and Accessories Detection for Mobile Application based on Deep Learning,” </a:t>
            </a:r>
            <a:r>
              <a:rPr i="1" lang="en-US" sz="1100">
                <a:solidFill>
                  <a:schemeClr val="dk1"/>
                </a:solidFill>
                <a:latin typeface="Marcellus"/>
                <a:ea typeface="Marcellus"/>
                <a:cs typeface="Marcellus"/>
                <a:sym typeface="Marcellus"/>
              </a:rPr>
              <a:t>International Journal of Electrical and Computer Engineering (IJECE)</a:t>
            </a:r>
            <a:r>
              <a:rPr lang="en-US" sz="1100">
                <a:solidFill>
                  <a:schemeClr val="dk1"/>
                </a:solidFill>
                <a:latin typeface="Marcellus"/>
                <a:ea typeface="Marcellus"/>
                <a:cs typeface="Marcellus"/>
                <a:sym typeface="Marcellus"/>
              </a:rPr>
              <a:t>, vol. 13, no. 4, pp. 4347–4356, Aug.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T. Nguyen, S. Oh, S. Y. Gadre, G. Ilharco, and L. Schmidt, “Improving Multimodal Datasets with Image Captioning,” in </a:t>
            </a:r>
            <a:r>
              <a:rPr i="1" lang="en-US" sz="1100">
                <a:solidFill>
                  <a:schemeClr val="dk1"/>
                </a:solidFill>
                <a:latin typeface="Marcellus"/>
                <a:ea typeface="Marcellus"/>
                <a:cs typeface="Marcellus"/>
                <a:sym typeface="Marcellus"/>
              </a:rPr>
              <a:t>Proc. 37th Conf. Neural Information Processing Systems (NeurIPS)</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S. Shah and J. Tembhurne, “Object detection using convolutional neural networks and transformer-based models: a review,” </a:t>
            </a:r>
            <a:r>
              <a:rPr i="1" lang="en-US" sz="1100">
                <a:solidFill>
                  <a:schemeClr val="dk1"/>
                </a:solidFill>
                <a:latin typeface="Marcellus"/>
                <a:ea typeface="Marcellus"/>
                <a:cs typeface="Marcellus"/>
                <a:sym typeface="Marcellus"/>
              </a:rPr>
              <a:t>Journal of Electrical Systems and Information Technology</a:t>
            </a:r>
            <a:r>
              <a:rPr lang="en-US" sz="1100">
                <a:solidFill>
                  <a:schemeClr val="dk1"/>
                </a:solidFill>
                <a:latin typeface="Marcellus"/>
                <a:ea typeface="Marcellus"/>
                <a:cs typeface="Marcellus"/>
                <a:sym typeface="Marcellus"/>
              </a:rPr>
              <a:t>, vol. 10, no. 1,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M. Shoib, S. Jabeen, C. Wang, and A. Tassawar, “Content-based Jewellery Item Retrieval using the Local Region-based Histograms,”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arXiv:2305.07540v1, May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Yashu, V. Kukreja, K. Madan, A. Singh, and D. Kumar, “GemID: A Hybrid CNN-Random Forest Approach for Accurate Gemstone Identification,” in </a:t>
            </a:r>
            <a:r>
              <a:rPr i="1" lang="en-US" sz="1100">
                <a:solidFill>
                  <a:schemeClr val="dk1"/>
                </a:solidFill>
                <a:latin typeface="Marcellus"/>
                <a:ea typeface="Marcellus"/>
                <a:cs typeface="Marcellus"/>
                <a:sym typeface="Marcellus"/>
              </a:rPr>
              <a:t>Proc. 3rd Int. Conf. Smart Generation Computing, Communication and Networking (SMART GENCON)</a:t>
            </a:r>
            <a:r>
              <a:rPr lang="en-US" sz="1100">
                <a:solidFill>
                  <a:schemeClr val="dk1"/>
                </a:solidFill>
                <a:latin typeface="Marcellus"/>
                <a:ea typeface="Marcellus"/>
                <a:cs typeface="Marcellus"/>
                <a:sym typeface="Marcellus"/>
              </a:rPr>
              <a:t>, Dec. 2023, pp. 1–6.</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 Yeguas-Bolívar, and A. Fuerte-Jurado, “Jewelry Recognition via Encoder-Decoder Models,” </a:t>
            </a:r>
            <a:r>
              <a:rPr i="1" lang="en-US" sz="1100">
                <a:solidFill>
                  <a:schemeClr val="dk1"/>
                </a:solidFill>
                <a:latin typeface="Marcellus"/>
                <a:ea typeface="Marcellus"/>
                <a:cs typeface="Marcellus"/>
                <a:sym typeface="Marcellus"/>
              </a:rPr>
              <a:t>arXiv preprint</a:t>
            </a:r>
            <a:r>
              <a:rPr lang="en-US" sz="1100">
                <a:solidFill>
                  <a:schemeClr val="dk1"/>
                </a:solidFill>
                <a:latin typeface="Marcellus"/>
                <a:ea typeface="Marcellus"/>
                <a:cs typeface="Marcellus"/>
                <a:sym typeface="Marcellus"/>
              </a:rPr>
              <a:t>, arXiv:2401.08003v1, Jan.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A. Thanakrirkphon and S. Mruetusatorn, “Detection and Tracking Shape-Shifting Gold Necklaces Using Computer Vision Techniques,” in </a:t>
            </a:r>
            <a:r>
              <a:rPr i="1" lang="en-US" sz="1100">
                <a:solidFill>
                  <a:schemeClr val="dk1"/>
                </a:solidFill>
                <a:latin typeface="Marcellus"/>
                <a:ea typeface="Marcellus"/>
                <a:cs typeface="Marcellus"/>
                <a:sym typeface="Marcellus"/>
              </a:rPr>
              <a:t>Proc. IEEE Conf.</a:t>
            </a:r>
            <a:r>
              <a:rPr lang="en-US" sz="1100">
                <a:solidFill>
                  <a:schemeClr val="dk1"/>
                </a:solidFill>
                <a:latin typeface="Marcellus"/>
                <a:ea typeface="Marcellus"/>
                <a:cs typeface="Marcellus"/>
                <a:sym typeface="Marcellus"/>
              </a:rPr>
              <a:t>, 2023.</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P. Khalilian et al., “Jewelry rock discrimination as interpretable data using laser-induced breakdown spectroscopy and a convolutional LSTM deep learning algorithm,” </a:t>
            </a:r>
            <a:r>
              <a:rPr i="1" lang="en-US" sz="1100">
                <a:solidFill>
                  <a:schemeClr val="dk1"/>
                </a:solidFill>
                <a:latin typeface="Marcellus"/>
                <a:ea typeface="Marcellus"/>
                <a:cs typeface="Marcellus"/>
                <a:sym typeface="Marcellus"/>
              </a:rPr>
              <a:t>Scientific Reports</a:t>
            </a:r>
            <a:r>
              <a:rPr lang="en-US" sz="1100">
                <a:solidFill>
                  <a:schemeClr val="dk1"/>
                </a:solidFill>
                <a:latin typeface="Marcellus"/>
                <a:ea typeface="Marcellus"/>
                <a:cs typeface="Marcellus"/>
                <a:sym typeface="Marcellus"/>
              </a:rPr>
              <a:t>, vol. 14, Art. no. 5169, 2024.</a:t>
            </a:r>
            <a:endParaRPr sz="1100">
              <a:solidFill>
                <a:schemeClr val="dk1"/>
              </a:solidFill>
              <a:latin typeface="Marcellus"/>
              <a:ea typeface="Marcellus"/>
              <a:cs typeface="Marcellus"/>
              <a:sym typeface="Marcellus"/>
            </a:endParaRPr>
          </a:p>
          <a:p>
            <a:pPr indent="-298450" lvl="0" marL="457200" rtl="0" algn="just">
              <a:lnSpc>
                <a:spcPct val="100000"/>
              </a:lnSpc>
              <a:spcBef>
                <a:spcPts val="0"/>
              </a:spcBef>
              <a:spcAft>
                <a:spcPts val="0"/>
              </a:spcAft>
              <a:buClr>
                <a:schemeClr val="dk1"/>
              </a:buClr>
              <a:buSzPts val="1100"/>
              <a:buFont typeface="Marcellus"/>
              <a:buAutoNum type="arabicPeriod"/>
            </a:pPr>
            <a:r>
              <a:rPr lang="en-US" sz="1100">
                <a:solidFill>
                  <a:schemeClr val="dk1"/>
                </a:solidFill>
                <a:latin typeface="Marcellus"/>
                <a:ea typeface="Marcellus"/>
                <a:cs typeface="Marcellus"/>
                <a:sym typeface="Marcellus"/>
              </a:rPr>
              <a:t>J. M. Alcalde-Llergo et al., “Automatic Identification and Description of Jewelry Through Computer Vision and Neural Networks for Translators and Interpreters,” </a:t>
            </a:r>
            <a:r>
              <a:rPr i="1" lang="en-US" sz="1100">
                <a:solidFill>
                  <a:schemeClr val="dk1"/>
                </a:solidFill>
                <a:latin typeface="Marcellus"/>
                <a:ea typeface="Marcellus"/>
                <a:cs typeface="Marcellus"/>
                <a:sym typeface="Marcellus"/>
              </a:rPr>
              <a:t>Applied Sciences</a:t>
            </a:r>
            <a:r>
              <a:rPr lang="en-US" sz="1100">
                <a:solidFill>
                  <a:schemeClr val="dk1"/>
                </a:solidFill>
                <a:latin typeface="Marcellus"/>
                <a:ea typeface="Marcellus"/>
                <a:cs typeface="Marcellus"/>
                <a:sym typeface="Marcellus"/>
              </a:rPr>
              <a:t>, vol. 15, no. 10, Art. no. 5538, 2025.</a:t>
            </a:r>
            <a:endParaRPr sz="1100">
              <a:solidFill>
                <a:schemeClr val="dk1"/>
              </a:solidFill>
              <a:latin typeface="Marcellus"/>
              <a:ea typeface="Marcellus"/>
              <a:cs typeface="Marcellus"/>
              <a:sym typeface="Marcellu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905950" y="380550"/>
            <a:ext cx="6380100" cy="927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Need for the project</a:t>
            </a:r>
            <a:endParaRPr sz="4300">
              <a:solidFill>
                <a:srgbClr val="C00000"/>
              </a:solidFill>
              <a:latin typeface="Marcellus"/>
              <a:ea typeface="Marcellus"/>
              <a:cs typeface="Marcellus"/>
              <a:sym typeface="Marcellus"/>
            </a:endParaRPr>
          </a:p>
        </p:txBody>
      </p:sp>
      <p:sp>
        <p:nvSpPr>
          <p:cNvPr id="97" name="Google Shape;97;p1"/>
          <p:cNvSpPr txBox="1"/>
          <p:nvPr>
            <p:ph idx="1" type="subTitle"/>
          </p:nvPr>
        </p:nvSpPr>
        <p:spPr>
          <a:xfrm>
            <a:off x="533400" y="1847175"/>
            <a:ext cx="6124200" cy="3889800"/>
          </a:xfrm>
          <a:prstGeom prst="rect">
            <a:avLst/>
          </a:prstGeom>
          <a:noFill/>
          <a:ln>
            <a:noFill/>
          </a:ln>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Manual jewelry identification is time-consuming and error-prone.</a:t>
            </a:r>
            <a:endParaRPr>
              <a:latin typeface="Marcellus"/>
              <a:ea typeface="Marcellus"/>
              <a:cs typeface="Marcellus"/>
              <a:sym typeface="Marcellus"/>
            </a:endParaRPr>
          </a:p>
          <a:p>
            <a:pPr indent="0" lvl="0" marL="457200" rtl="0" algn="just">
              <a:lnSpc>
                <a:spcPct val="100000"/>
              </a:lnSpc>
              <a:spcBef>
                <a:spcPts val="0"/>
              </a:spcBef>
              <a:spcAft>
                <a:spcPts val="0"/>
              </a:spcAft>
              <a:buNone/>
            </a:pPr>
            <a:r>
              <a:t/>
            </a:r>
            <a:endParaRPr>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Existing systems only offer basic object detection without detailed understanding </a:t>
            </a:r>
            <a:r>
              <a:rPr lang="en-US">
                <a:solidFill>
                  <a:schemeClr val="dk1"/>
                </a:solidFill>
                <a:latin typeface="Marcellus"/>
                <a:ea typeface="Marcellus"/>
                <a:cs typeface="Marcellus"/>
                <a:sym typeface="Marcellus"/>
              </a:rPr>
              <a:t>like metal colour, gemstone, etc.</a:t>
            </a:r>
            <a:endParaRPr>
              <a:solidFill>
                <a:schemeClr val="dk1"/>
              </a:solidFill>
              <a:latin typeface="Marcellus"/>
              <a:ea typeface="Marcellus"/>
              <a:cs typeface="Marcellus"/>
              <a:sym typeface="Marcellus"/>
            </a:endParaRPr>
          </a:p>
          <a:p>
            <a:pPr indent="0" lvl="0" marL="0" rtl="0" algn="just">
              <a:lnSpc>
                <a:spcPct val="100000"/>
              </a:lnSpc>
              <a:spcBef>
                <a:spcPts val="0"/>
              </a:spcBef>
              <a:spcAft>
                <a:spcPts val="0"/>
              </a:spcAft>
              <a:buNone/>
            </a:pPr>
            <a:r>
              <a:t/>
            </a:r>
            <a:endParaRPr>
              <a:solidFill>
                <a:schemeClr val="dk1"/>
              </a:solidFill>
              <a:latin typeface="Marcellus"/>
              <a:ea typeface="Marcellus"/>
              <a:cs typeface="Marcellus"/>
              <a:sym typeface="Marcellus"/>
            </a:endParaRPr>
          </a:p>
          <a:p>
            <a:pPr indent="-381000" lvl="0" marL="457200" rtl="0" algn="just">
              <a:lnSpc>
                <a:spcPct val="100000"/>
              </a:lnSpc>
              <a:spcBef>
                <a:spcPts val="0"/>
              </a:spcBef>
              <a:spcAft>
                <a:spcPts val="0"/>
              </a:spcAft>
              <a:buSzPts val="2400"/>
              <a:buFont typeface="Marcellus"/>
              <a:buChar char="●"/>
            </a:pPr>
            <a:r>
              <a:rPr lang="en-US">
                <a:latin typeface="Marcellus"/>
                <a:ea typeface="Marcellus"/>
                <a:cs typeface="Marcellus"/>
                <a:sym typeface="Marcellus"/>
              </a:rPr>
              <a:t>Difficulties in maintaining accurate, searchable digital catalogs.</a:t>
            </a:r>
            <a:endParaRPr>
              <a:latin typeface="Marcellus"/>
              <a:ea typeface="Marcellus"/>
              <a:cs typeface="Marcellus"/>
              <a:sym typeface="Marcellus"/>
            </a:endParaRPr>
          </a:p>
          <a:p>
            <a:pPr indent="0" lvl="0" marL="457200" rtl="0" algn="just">
              <a:lnSpc>
                <a:spcPct val="100000"/>
              </a:lnSpc>
              <a:spcBef>
                <a:spcPts val="0"/>
              </a:spcBef>
              <a:spcAft>
                <a:spcPts val="0"/>
              </a:spcAft>
              <a:buNone/>
            </a:pPr>
            <a:r>
              <a:t/>
            </a:r>
            <a:endParaRPr>
              <a:latin typeface="Marcellus"/>
              <a:ea typeface="Marcellus"/>
              <a:cs typeface="Marcellus"/>
              <a:sym typeface="Marcellus"/>
            </a:endParaRPr>
          </a:p>
        </p:txBody>
      </p:sp>
      <p:sp>
        <p:nvSpPr>
          <p:cNvPr id="98" name="Google Shape;98;p1"/>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pic>
        <p:nvPicPr>
          <p:cNvPr id="99" name="Google Shape;99;p1"/>
          <p:cNvPicPr preferRelativeResize="0"/>
          <p:nvPr/>
        </p:nvPicPr>
        <p:blipFill>
          <a:blip r:embed="rId3">
            <a:alphaModFix/>
          </a:blip>
          <a:stretch>
            <a:fillRect/>
          </a:stretch>
        </p:blipFill>
        <p:spPr>
          <a:xfrm>
            <a:off x="7005900" y="1847175"/>
            <a:ext cx="4639649" cy="3816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699fdd2416_0_2"/>
          <p:cNvSpPr txBox="1"/>
          <p:nvPr>
            <p:ph type="ctrTitle"/>
          </p:nvPr>
        </p:nvSpPr>
        <p:spPr>
          <a:xfrm>
            <a:off x="2642400" y="696100"/>
            <a:ext cx="6907200" cy="90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A42530"/>
              </a:buClr>
              <a:buSzPts val="6000"/>
              <a:buFont typeface="Marcellus"/>
              <a:buNone/>
            </a:pPr>
            <a:r>
              <a:rPr lang="en-US" sz="4300">
                <a:solidFill>
                  <a:srgbClr val="C00000"/>
                </a:solidFill>
                <a:latin typeface="Marcellus"/>
                <a:ea typeface="Marcellus"/>
                <a:cs typeface="Marcellus"/>
                <a:sym typeface="Marcellus"/>
              </a:rPr>
              <a:t>Problem Definition</a:t>
            </a:r>
            <a:endParaRPr sz="4300">
              <a:solidFill>
                <a:srgbClr val="C00000"/>
              </a:solidFill>
              <a:latin typeface="Marcellus"/>
              <a:ea typeface="Marcellus"/>
              <a:cs typeface="Marcellus"/>
              <a:sym typeface="Marcellus"/>
            </a:endParaRPr>
          </a:p>
        </p:txBody>
      </p:sp>
      <p:sp>
        <p:nvSpPr>
          <p:cNvPr id="105" name="Google Shape;105;g3699fdd2416_0_2"/>
          <p:cNvSpPr txBox="1"/>
          <p:nvPr>
            <p:ph idx="1" type="subTitle"/>
          </p:nvPr>
        </p:nvSpPr>
        <p:spPr>
          <a:xfrm>
            <a:off x="1043100" y="2173025"/>
            <a:ext cx="10209600" cy="30225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200"/>
              </a:spcBef>
              <a:spcAft>
                <a:spcPts val="1200"/>
              </a:spcAft>
              <a:buClr>
                <a:schemeClr val="dk1"/>
              </a:buClr>
              <a:buSzPts val="1100"/>
              <a:buNone/>
            </a:pPr>
            <a:r>
              <a:rPr lang="en-US" sz="2800">
                <a:latin typeface="Marcellus"/>
                <a:ea typeface="Marcellus"/>
                <a:cs typeface="Marcellus"/>
                <a:sym typeface="Marcellus"/>
              </a:rPr>
              <a:t>Develop an automated system that detects necklaces and earrings from a person’s image, generates captions describing their metal colour, gemstones and classifies them based on presence of gemstones, metal colour, etc.</a:t>
            </a:r>
            <a:endParaRPr sz="2800">
              <a:latin typeface="Marcellus"/>
              <a:ea typeface="Marcellus"/>
              <a:cs typeface="Marcellus"/>
              <a:sym typeface="Marcellus"/>
            </a:endParaRPr>
          </a:p>
        </p:txBody>
      </p:sp>
      <p:sp>
        <p:nvSpPr>
          <p:cNvPr id="106" name="Google Shape;106;g3699fdd2416_0_2"/>
          <p:cNvSpPr txBox="1"/>
          <p:nvPr>
            <p:ph idx="12" type="sldNum"/>
          </p:nvPr>
        </p:nvSpPr>
        <p:spPr>
          <a:xfrm>
            <a:off x="10169610" y="58629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14912aa8f3_0_0"/>
          <p:cNvSpPr txBox="1"/>
          <p:nvPr>
            <p:ph type="title"/>
          </p:nvPr>
        </p:nvSpPr>
        <p:spPr>
          <a:xfrm>
            <a:off x="1426200" y="1355500"/>
            <a:ext cx="9187200" cy="987600"/>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50000"/>
              </a:lnSpc>
              <a:spcBef>
                <a:spcPts val="1000"/>
              </a:spcBef>
              <a:spcAft>
                <a:spcPts val="1000"/>
              </a:spcAft>
              <a:buSzPts val="3200"/>
              <a:buNone/>
            </a:pPr>
            <a:r>
              <a:rPr lang="en-US" sz="3600">
                <a:solidFill>
                  <a:srgbClr val="D9222A"/>
                </a:solidFill>
                <a:latin typeface="Marcellus"/>
                <a:ea typeface="Marcellus"/>
                <a:cs typeface="Marcellus"/>
                <a:sym typeface="Marcellus"/>
              </a:rPr>
              <a:t>Background Work / Literature Survey</a:t>
            </a:r>
            <a:endParaRPr sz="3600">
              <a:solidFill>
                <a:srgbClr val="D9222A"/>
              </a:solidFill>
              <a:latin typeface="Marcellus"/>
              <a:ea typeface="Marcellus"/>
              <a:cs typeface="Marcellus"/>
              <a:sym typeface="Marcellus"/>
            </a:endParaRPr>
          </a:p>
        </p:txBody>
      </p:sp>
      <p:sp>
        <p:nvSpPr>
          <p:cNvPr id="112" name="Google Shape;112;g214912aa8f3_0_0"/>
          <p:cNvSpPr txBox="1"/>
          <p:nvPr>
            <p:ph idx="12" type="sldNum"/>
          </p:nvPr>
        </p:nvSpPr>
        <p:spPr>
          <a:xfrm>
            <a:off x="10169610" y="5862996"/>
            <a:ext cx="2016210" cy="49649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cxnSp>
        <p:nvCxnSpPr>
          <p:cNvPr id="113" name="Google Shape;113;g214912aa8f3_0_0"/>
          <p:cNvCxnSpPr>
            <a:stCxn id="111" idx="2"/>
          </p:cNvCxnSpPr>
          <p:nvPr/>
        </p:nvCxnSpPr>
        <p:spPr>
          <a:xfrm>
            <a:off x="6019800" y="2343100"/>
            <a:ext cx="1200" cy="667800"/>
          </a:xfrm>
          <a:prstGeom prst="straightConnector1">
            <a:avLst/>
          </a:prstGeom>
          <a:noFill/>
          <a:ln cap="flat" cmpd="sng" w="19050">
            <a:solidFill>
              <a:schemeClr val="dk1"/>
            </a:solidFill>
            <a:prstDash val="solid"/>
            <a:round/>
            <a:headEnd len="med" w="med" type="none"/>
            <a:tailEnd len="med" w="med" type="triangle"/>
          </a:ln>
        </p:spPr>
      </p:cxnSp>
      <p:cxnSp>
        <p:nvCxnSpPr>
          <p:cNvPr id="114" name="Google Shape;114;g214912aa8f3_0_0"/>
          <p:cNvCxnSpPr/>
          <p:nvPr/>
        </p:nvCxnSpPr>
        <p:spPr>
          <a:xfrm flipH="1">
            <a:off x="1482475" y="3000625"/>
            <a:ext cx="4703400" cy="15900"/>
          </a:xfrm>
          <a:prstGeom prst="straightConnector1">
            <a:avLst/>
          </a:prstGeom>
          <a:noFill/>
          <a:ln cap="flat" cmpd="sng" w="19050">
            <a:solidFill>
              <a:schemeClr val="dk1"/>
            </a:solidFill>
            <a:prstDash val="solid"/>
            <a:round/>
            <a:headEnd len="med" w="med" type="none"/>
            <a:tailEnd len="med" w="med" type="none"/>
          </a:ln>
        </p:spPr>
      </p:cxnSp>
      <p:cxnSp>
        <p:nvCxnSpPr>
          <p:cNvPr id="115" name="Google Shape;115;g214912aa8f3_0_0"/>
          <p:cNvCxnSpPr/>
          <p:nvPr/>
        </p:nvCxnSpPr>
        <p:spPr>
          <a:xfrm flipH="1">
            <a:off x="6186250" y="2998050"/>
            <a:ext cx="4539900" cy="3000"/>
          </a:xfrm>
          <a:prstGeom prst="straightConnector1">
            <a:avLst/>
          </a:prstGeom>
          <a:noFill/>
          <a:ln cap="flat" cmpd="sng" w="19050">
            <a:solidFill>
              <a:schemeClr val="dk1"/>
            </a:solidFill>
            <a:prstDash val="solid"/>
            <a:round/>
            <a:headEnd len="med" w="med" type="none"/>
            <a:tailEnd len="med" w="med" type="none"/>
          </a:ln>
        </p:spPr>
      </p:cxnSp>
      <p:cxnSp>
        <p:nvCxnSpPr>
          <p:cNvPr id="116" name="Google Shape;116;g214912aa8f3_0_0"/>
          <p:cNvCxnSpPr/>
          <p:nvPr/>
        </p:nvCxnSpPr>
        <p:spPr>
          <a:xfrm flipH="1">
            <a:off x="1488175" y="3007550"/>
            <a:ext cx="2700" cy="1032900"/>
          </a:xfrm>
          <a:prstGeom prst="straightConnector1">
            <a:avLst/>
          </a:prstGeom>
          <a:noFill/>
          <a:ln cap="flat" cmpd="sng" w="19050">
            <a:solidFill>
              <a:schemeClr val="dk1"/>
            </a:solidFill>
            <a:prstDash val="solid"/>
            <a:round/>
            <a:headEnd len="med" w="med" type="none"/>
            <a:tailEnd len="med" w="med" type="triangle"/>
          </a:ln>
        </p:spPr>
      </p:cxnSp>
      <p:cxnSp>
        <p:nvCxnSpPr>
          <p:cNvPr id="117" name="Google Shape;117;g214912aa8f3_0_0"/>
          <p:cNvCxnSpPr/>
          <p:nvPr/>
        </p:nvCxnSpPr>
        <p:spPr>
          <a:xfrm flipH="1">
            <a:off x="4599063" y="3007550"/>
            <a:ext cx="2700" cy="1032900"/>
          </a:xfrm>
          <a:prstGeom prst="straightConnector1">
            <a:avLst/>
          </a:prstGeom>
          <a:noFill/>
          <a:ln cap="flat" cmpd="sng" w="19050">
            <a:solidFill>
              <a:schemeClr val="dk1"/>
            </a:solidFill>
            <a:prstDash val="solid"/>
            <a:round/>
            <a:headEnd len="med" w="med" type="none"/>
            <a:tailEnd len="med" w="med" type="triangle"/>
          </a:ln>
        </p:spPr>
      </p:cxnSp>
      <p:cxnSp>
        <p:nvCxnSpPr>
          <p:cNvPr id="118" name="Google Shape;118;g214912aa8f3_0_0"/>
          <p:cNvCxnSpPr/>
          <p:nvPr/>
        </p:nvCxnSpPr>
        <p:spPr>
          <a:xfrm flipH="1">
            <a:off x="7723263" y="3000650"/>
            <a:ext cx="2700" cy="1032900"/>
          </a:xfrm>
          <a:prstGeom prst="straightConnector1">
            <a:avLst/>
          </a:prstGeom>
          <a:noFill/>
          <a:ln cap="flat" cmpd="sng" w="19050">
            <a:solidFill>
              <a:schemeClr val="dk1"/>
            </a:solidFill>
            <a:prstDash val="solid"/>
            <a:round/>
            <a:headEnd len="med" w="med" type="none"/>
            <a:tailEnd len="med" w="med" type="triangle"/>
          </a:ln>
        </p:spPr>
      </p:cxnSp>
      <p:sp>
        <p:nvSpPr>
          <p:cNvPr id="119" name="Google Shape;119;g214912aa8f3_0_0"/>
          <p:cNvSpPr txBox="1"/>
          <p:nvPr/>
        </p:nvSpPr>
        <p:spPr>
          <a:xfrm>
            <a:off x="458275" y="4040450"/>
            <a:ext cx="20817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arcellus"/>
                <a:ea typeface="Marcellus"/>
                <a:cs typeface="Marcellus"/>
                <a:sym typeface="Marcellus"/>
              </a:rPr>
              <a:t> Jewelry Detection and Identification</a:t>
            </a:r>
            <a:endParaRPr sz="2000">
              <a:latin typeface="Marcellus"/>
              <a:ea typeface="Marcellus"/>
              <a:cs typeface="Marcellus"/>
              <a:sym typeface="Marcellus"/>
            </a:endParaRPr>
          </a:p>
        </p:txBody>
      </p:sp>
      <p:sp>
        <p:nvSpPr>
          <p:cNvPr id="120" name="Google Shape;120;g214912aa8f3_0_0"/>
          <p:cNvSpPr txBox="1"/>
          <p:nvPr/>
        </p:nvSpPr>
        <p:spPr>
          <a:xfrm>
            <a:off x="3515076" y="4028575"/>
            <a:ext cx="21708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arcellus"/>
                <a:ea typeface="Marcellus"/>
                <a:cs typeface="Marcellus"/>
                <a:sym typeface="Marcellus"/>
              </a:rPr>
              <a:t>General Object Detection and Tracking</a:t>
            </a:r>
            <a:endParaRPr sz="2000">
              <a:latin typeface="Marcellus"/>
              <a:ea typeface="Marcellus"/>
              <a:cs typeface="Marcellus"/>
              <a:sym typeface="Marcellus"/>
            </a:endParaRPr>
          </a:p>
        </p:txBody>
      </p:sp>
      <p:sp>
        <p:nvSpPr>
          <p:cNvPr id="121" name="Google Shape;121;g214912aa8f3_0_0"/>
          <p:cNvSpPr txBox="1"/>
          <p:nvPr/>
        </p:nvSpPr>
        <p:spPr>
          <a:xfrm>
            <a:off x="6716475" y="4040450"/>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arcellus"/>
                <a:ea typeface="Marcellus"/>
                <a:cs typeface="Marcellus"/>
                <a:sym typeface="Marcellus"/>
              </a:rPr>
              <a:t>Gemstone and Material Classification</a:t>
            </a:r>
            <a:endParaRPr sz="2000">
              <a:latin typeface="Marcellus"/>
              <a:ea typeface="Marcellus"/>
              <a:cs typeface="Marcellus"/>
              <a:sym typeface="Marcellus"/>
            </a:endParaRPr>
          </a:p>
        </p:txBody>
      </p:sp>
      <p:cxnSp>
        <p:nvCxnSpPr>
          <p:cNvPr id="122" name="Google Shape;122;g214912aa8f3_0_0"/>
          <p:cNvCxnSpPr/>
          <p:nvPr/>
        </p:nvCxnSpPr>
        <p:spPr>
          <a:xfrm flipH="1">
            <a:off x="10713688" y="2988775"/>
            <a:ext cx="2700" cy="1032900"/>
          </a:xfrm>
          <a:prstGeom prst="straightConnector1">
            <a:avLst/>
          </a:prstGeom>
          <a:noFill/>
          <a:ln cap="flat" cmpd="sng" w="19050">
            <a:solidFill>
              <a:schemeClr val="dk1"/>
            </a:solidFill>
            <a:prstDash val="solid"/>
            <a:round/>
            <a:headEnd len="med" w="med" type="none"/>
            <a:tailEnd len="med" w="med" type="triangle"/>
          </a:ln>
        </p:spPr>
      </p:cxnSp>
      <p:sp>
        <p:nvSpPr>
          <p:cNvPr id="123" name="Google Shape;123;g214912aa8f3_0_0"/>
          <p:cNvSpPr txBox="1"/>
          <p:nvPr/>
        </p:nvSpPr>
        <p:spPr>
          <a:xfrm>
            <a:off x="9706900" y="4028575"/>
            <a:ext cx="2016300" cy="103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arcellus"/>
                <a:ea typeface="Marcellus"/>
                <a:cs typeface="Marcellus"/>
                <a:sym typeface="Marcellus"/>
              </a:rPr>
              <a:t>Image Captioning</a:t>
            </a:r>
            <a:endParaRPr sz="2000">
              <a:latin typeface="Marcellus"/>
              <a:ea typeface="Marcellus"/>
              <a:cs typeface="Marcellus"/>
              <a:sym typeface="Marcellu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6e64cf2163_0_4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29" name="Google Shape;129;g36e64cf2163_0_4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0" name="Google Shape;130;g36e64cf2163_0_42"/>
          <p:cNvGraphicFramePr/>
          <p:nvPr/>
        </p:nvGraphicFramePr>
        <p:xfrm>
          <a:off x="198850" y="1704975"/>
          <a:ext cx="3000000" cy="3000000"/>
        </p:xfrm>
        <a:graphic>
          <a:graphicData uri="http://schemas.openxmlformats.org/drawingml/2006/table">
            <a:tbl>
              <a:tblPr>
                <a:noFill/>
                <a:tableStyleId>{A54064FD-F5D9-4DCF-91AA-DF5C17C3512A}</a:tableStyleId>
              </a:tblPr>
              <a:tblGrid>
                <a:gridCol w="994000"/>
                <a:gridCol w="2307825"/>
                <a:gridCol w="2102175"/>
                <a:gridCol w="1690900"/>
                <a:gridCol w="1805125"/>
                <a:gridCol w="994000"/>
                <a:gridCol w="994000"/>
                <a:gridCol w="994000"/>
              </a:tblGrid>
              <a:tr h="167825">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1283875">
                <a:tc>
                  <a:txBody>
                    <a:bodyPr/>
                    <a:lstStyle/>
                    <a:p>
                      <a:pPr indent="0" lvl="0" marL="0" rtl="0" algn="ctr">
                        <a:lnSpc>
                          <a:spcPct val="115000"/>
                        </a:lnSpc>
                        <a:spcBef>
                          <a:spcPts val="0"/>
                        </a:spcBef>
                        <a:spcAft>
                          <a:spcPts val="0"/>
                        </a:spcAft>
                        <a:buNone/>
                      </a:pPr>
                      <a:r>
                        <a:rPr lang="en-US" sz="700"/>
                        <a:t>2024</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Uses image captioning for jewelry classification in e-commerce.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Used VGG-16 and MobileNet as CNN encoders, GRU and LSTM as RNN decoders to generate multi-level jewelry captions, followed by classification using parsed caption attributes.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Created a comprehensive jewelry image database from local jewelry stores.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Achieved high accuracy using VGG-16 + GRU with strong F1-scores.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Accurate and robust jewelry detection with end-to-end automated recognition, handling diverse styles and occlusions effectively.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Performance drops on similar-looking items like bracelets, relies on high-quality labeled datasets, and is limited to predefined jewelry categories.</a:t>
                      </a:r>
                      <a:endParaRPr sz="700"/>
                    </a:p>
                    <a:p>
                      <a:pPr indent="0" lvl="0" marL="0" rtl="0" algn="ctr">
                        <a:lnSpc>
                          <a:spcPct val="115000"/>
                        </a:lnSpc>
                        <a:spcBef>
                          <a:spcPts val="0"/>
                        </a:spcBef>
                        <a:spcAft>
                          <a:spcPts val="0"/>
                        </a:spcAft>
                        <a:buNone/>
                      </a:pPr>
                      <a:r>
                        <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[1]</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r h="1322850">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Applies CNNs and Faster R-CNN for accurate image/video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Used Faster R-CNN with a CNN backbone to extract features from Yakshagana images, applied region proposal networks (RPN) to locate small jewel regions, followed by ROI pooling and classification layers for precise jewel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No detailed dataset info given; tested on public jewelry item datasets (implied).</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Achieved high mAP and precision using Faster R-CNN for small jewel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Faster R-CNN offers high precision, excels at detecting small jewelry items in complex images, and leverages deep learning adaptability for reliability.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Computationally intensive, needs large datasets, and is limited to Yakshagana-specific images.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[2]</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r h="1368550">
                <a:tc>
                  <a:txBody>
                    <a:bodyPr/>
                    <a:lstStyle/>
                    <a:p>
                      <a:pPr indent="0" lvl="0" marL="0" rtl="0" algn="ctr">
                        <a:lnSpc>
                          <a:spcPct val="115000"/>
                        </a:lnSpc>
                        <a:spcBef>
                          <a:spcPts val="0"/>
                        </a:spcBef>
                        <a:spcAft>
                          <a:spcPts val="0"/>
                        </a:spcAft>
                        <a:buNone/>
                      </a:pPr>
                      <a:r>
                        <a:rPr lang="en-US" sz="700"/>
                        <a:t>2021</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Automates jewelry tagging via transfer learning and live feeds.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Created an image repository of jewelry, labeled images by category, trained a transfer learning model, and used OpenCV for real-time classification via live camera feed.</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Used a manually created image repository of jewelry articles for training and validation.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Achieved accurate, real-time jewelry recognition with strong validation metrics.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Automates real-time jewelry tagging and classification using transfer learning, reducing manual errors, manpower, and enabling accurate live camera-based recognition.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Requires a large, well-labeled image repository, with performance heavily influenced by image quality and lighting, and may struggle with unseen jewelry types without retraining.</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bl>
          </a:graphicData>
        </a:graphic>
      </p:graphicFrame>
      <p:sp>
        <p:nvSpPr>
          <p:cNvPr id="131" name="Google Shape;131;g36e64cf2163_0_42"/>
          <p:cNvSpPr txBox="1"/>
          <p:nvPr>
            <p:ph type="title"/>
          </p:nvPr>
        </p:nvSpPr>
        <p:spPr>
          <a:xfrm>
            <a:off x="2859900" y="981075"/>
            <a:ext cx="67269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6e64cf2163_0_62"/>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37" name="Google Shape;137;g36e64cf2163_0_62"/>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38" name="Google Shape;138;g36e64cf2163_0_62"/>
          <p:cNvGraphicFramePr/>
          <p:nvPr/>
        </p:nvGraphicFramePr>
        <p:xfrm>
          <a:off x="198850" y="1704975"/>
          <a:ext cx="3000000" cy="3000000"/>
        </p:xfrm>
        <a:graphic>
          <a:graphicData uri="http://schemas.openxmlformats.org/drawingml/2006/table">
            <a:tbl>
              <a:tblPr>
                <a:noFill/>
                <a:tableStyleId>{A54064FD-F5D9-4DCF-91AA-DF5C17C3512A}</a:tableStyleId>
              </a:tblPr>
              <a:tblGrid>
                <a:gridCol w="991850"/>
                <a:gridCol w="2302825"/>
                <a:gridCol w="2097625"/>
                <a:gridCol w="1687225"/>
                <a:gridCol w="1801200"/>
                <a:gridCol w="991850"/>
                <a:gridCol w="991850"/>
                <a:gridCol w="991850"/>
              </a:tblGrid>
              <a:tr h="168625">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1254425">
                <a:tc>
                  <a:txBody>
                    <a:bodyPr/>
                    <a:lstStyle/>
                    <a:p>
                      <a:pPr indent="0" lvl="0" marL="0" rtl="0" algn="ctr">
                        <a:lnSpc>
                          <a:spcPct val="115000"/>
                        </a:lnSpc>
                        <a:spcBef>
                          <a:spcPts val="0"/>
                        </a:spcBef>
                        <a:spcAft>
                          <a:spcPts val="0"/>
                        </a:spcAft>
                        <a:buNone/>
                      </a:pPr>
                      <a:r>
                        <a:rPr lang="en-US" sz="700"/>
                        <a:t>2025</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Proposes neural network for automatic jewelry description generation.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computer vision and various image captioning architectures, especially encoder-decoder models, trained on a comprehensive jewelry image database.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Built a large jewelry image dataset to train image captioning models.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Achieved high captioning accuracy with detailed descriptions of diverse jewelry.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Assists non-experts with detailed jewelry insights, generating accurate, hierarchical captions across varied styles.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Depends on image database quality, struggles with rare designs, and requires intensive training for captioning models.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[4]</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300425">
                <a:tc>
                  <a:txBody>
                    <a:bodyPr/>
                    <a:lstStyle/>
                    <a:p>
                      <a:pPr indent="0" lvl="0" marL="0" rtl="0" algn="ctr">
                        <a:lnSpc>
                          <a:spcPct val="115000"/>
                        </a:lnSpc>
                        <a:spcBef>
                          <a:spcPts val="0"/>
                        </a:spcBef>
                        <a:spcAft>
                          <a:spcPts val="0"/>
                        </a:spcAft>
                        <a:buNone/>
                      </a:pPr>
                      <a:r>
                        <a:rPr lang="en-US" sz="700"/>
                        <a:t>2024</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Develops vision method to track gold necklaces for theft prevention.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Improved traditional Gaussian Mixture Model (GMM) with adaptive background subtraction (ABS) for enhanced detection and tracking of gold necklaces.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video/image sequences from gold shops for detection and tracking evaluation.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Achieved high frame tracking accuracy, outperforming the standard GMM method.</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Tracks small, deformable objects effectively with ABS-enhanced accuracy, aiding theft prevention in gold shops.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Limited to shop settings, sensitive to occlusion and fast movement, and reliant on lighting and camera quality.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[5]</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1586975">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Presents mobile-friendly FC-YOLOv4 for fashion item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Developed and compared a custom FC-YOLOv4 model with YOLOv3 and YOLOv4 using a dataset of 13,689 images across 10 categories, evaluated on mobile devices.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Dataset of 13,689 images covering five fashion and five accessories categories.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Achieved high mAP and IoU with reduced size and mobile efficiency.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Achieves extremely high accuracy (99.84% mAP), optimized for low-RAM mobile devices, and ensures faster detection for efficient e-commerce product categorization.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Limited to predefined categories, needs large labeled datasets, and performance varies across smartphone hardware.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[6]</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39" name="Google Shape;139;g36e64cf2163_0_62"/>
          <p:cNvSpPr txBox="1"/>
          <p:nvPr>
            <p:ph type="title"/>
          </p:nvPr>
        </p:nvSpPr>
        <p:spPr>
          <a:xfrm>
            <a:off x="2859900" y="981075"/>
            <a:ext cx="67269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699fdd2416_0_117"/>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45" name="Google Shape;145;g3699fdd2416_0_117"/>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46" name="Google Shape;146;g3699fdd2416_0_117"/>
          <p:cNvGraphicFramePr/>
          <p:nvPr/>
        </p:nvGraphicFramePr>
        <p:xfrm>
          <a:off x="198525" y="1871650"/>
          <a:ext cx="3000000" cy="3000000"/>
        </p:xfrm>
        <a:graphic>
          <a:graphicData uri="http://schemas.openxmlformats.org/drawingml/2006/table">
            <a:tbl>
              <a:tblPr>
                <a:noFill/>
                <a:tableStyleId>{A54064FD-F5D9-4DCF-91AA-DF5C17C3512A}</a:tableStyleId>
              </a:tblPr>
              <a:tblGrid>
                <a:gridCol w="995075"/>
                <a:gridCol w="2310325"/>
                <a:gridCol w="2104450"/>
                <a:gridCol w="1692725"/>
                <a:gridCol w="1807075"/>
                <a:gridCol w="995075"/>
                <a:gridCol w="995075"/>
                <a:gridCol w="995075"/>
              </a:tblGrid>
              <a:tr h="218350">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2222125">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Proposes jewelry retrieval using local HSV color histograms.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Extracted feature vectors from five local regions in HSV space, applied a classification module, and matched similarity scores for jewelry retrieval.</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Used publicly available jewelry item retrieval datasets: ringFIR and Fashion Product Images.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Outperformed baselines on ringFIR and Fashion datasets in retrieval accuracy.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Effective in handling occlusion and shape deformation</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Lightweight and color-focused feature extraction</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Performs well on real-world jewelry datasets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Limited to HSV color space features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May struggle with grayscale or low-color-contrast images</a:t>
                      </a:r>
                      <a:endParaRPr sz="700"/>
                    </a:p>
                    <a:p>
                      <a:pPr indent="0" lvl="0" marL="0" rtl="0" algn="ctr">
                        <a:lnSpc>
                          <a:spcPct val="115000"/>
                        </a:lnSpc>
                        <a:spcBef>
                          <a:spcPts val="0"/>
                        </a:spcBef>
                        <a:spcAft>
                          <a:spcPts val="0"/>
                        </a:spcAft>
                        <a:buNone/>
                      </a:pPr>
                      <a:r>
                        <a:t/>
                      </a:r>
                      <a:endParaRPr sz="700"/>
                    </a:p>
                    <a:p>
                      <a:pPr indent="0" lvl="0" marL="0" rtl="0" algn="ctr">
                        <a:lnSpc>
                          <a:spcPct val="115000"/>
                        </a:lnSpc>
                        <a:spcBef>
                          <a:spcPts val="0"/>
                        </a:spcBef>
                        <a:spcAft>
                          <a:spcPts val="0"/>
                        </a:spcAft>
                        <a:buNone/>
                      </a:pPr>
                      <a:r>
                        <a:rPr lang="en-US" sz="700"/>
                        <a:t>Less robust compared to deep learning-based retrieval methods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700"/>
                        <a:t>[7]</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147" name="Google Shape;147;g3699fdd2416_0_117"/>
          <p:cNvSpPr txBox="1"/>
          <p:nvPr>
            <p:ph type="title"/>
          </p:nvPr>
        </p:nvSpPr>
        <p:spPr>
          <a:xfrm>
            <a:off x="2978950" y="1216025"/>
            <a:ext cx="6905700" cy="357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 Jewelry Detection and Identification</a:t>
            </a:r>
            <a:endParaRPr sz="3100">
              <a:solidFill>
                <a:schemeClr val="dk1"/>
              </a:solidFill>
              <a:latin typeface="Marcellus"/>
              <a:ea typeface="Marcellus"/>
              <a:cs typeface="Marcellus"/>
              <a:sym typeface="Marcellu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6e64cf2163_0_79"/>
          <p:cNvSpPr txBox="1"/>
          <p:nvPr>
            <p:ph type="title"/>
          </p:nvPr>
        </p:nvSpPr>
        <p:spPr>
          <a:xfrm>
            <a:off x="2494813" y="256675"/>
            <a:ext cx="7965000" cy="824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solidFill>
                  <a:srgbClr val="C00000"/>
                </a:solidFill>
                <a:latin typeface="Marcellus"/>
                <a:ea typeface="Marcellus"/>
                <a:cs typeface="Marcellus"/>
                <a:sym typeface="Marcellus"/>
              </a:rPr>
              <a:t>Background Work / Literature Survey</a:t>
            </a:r>
            <a:endParaRPr sz="3600">
              <a:solidFill>
                <a:srgbClr val="C00000"/>
              </a:solidFill>
              <a:latin typeface="Marcellus"/>
              <a:ea typeface="Marcellus"/>
              <a:cs typeface="Marcellus"/>
              <a:sym typeface="Marcellus"/>
            </a:endParaRPr>
          </a:p>
        </p:txBody>
      </p:sp>
      <p:sp>
        <p:nvSpPr>
          <p:cNvPr id="153" name="Google Shape;153;g36e64cf2163_0_79"/>
          <p:cNvSpPr txBox="1"/>
          <p:nvPr>
            <p:ph idx="12" type="sldNum"/>
          </p:nvPr>
        </p:nvSpPr>
        <p:spPr>
          <a:xfrm>
            <a:off x="10169610" y="6015396"/>
            <a:ext cx="2016300" cy="496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3F3F3F"/>
                </a:solidFill>
                <a:latin typeface="Fira Sans"/>
                <a:ea typeface="Fira Sans"/>
                <a:cs typeface="Fira Sans"/>
                <a:sym typeface="Fira Sans"/>
              </a:rPr>
              <a:t>‹#›</a:t>
            </a:fld>
            <a:endParaRPr b="0" i="0" sz="1200" u="none" cap="none" strike="noStrike">
              <a:solidFill>
                <a:srgbClr val="3F3F3F"/>
              </a:solidFill>
              <a:latin typeface="Fira Sans"/>
              <a:ea typeface="Fira Sans"/>
              <a:cs typeface="Fira Sans"/>
              <a:sym typeface="Fira Sans"/>
            </a:endParaRPr>
          </a:p>
        </p:txBody>
      </p:sp>
      <p:graphicFrame>
        <p:nvGraphicFramePr>
          <p:cNvPr id="154" name="Google Shape;154;g36e64cf2163_0_79"/>
          <p:cNvGraphicFramePr/>
          <p:nvPr/>
        </p:nvGraphicFramePr>
        <p:xfrm>
          <a:off x="198850" y="1704975"/>
          <a:ext cx="3000000" cy="3000000"/>
        </p:xfrm>
        <a:graphic>
          <a:graphicData uri="http://schemas.openxmlformats.org/drawingml/2006/table">
            <a:tbl>
              <a:tblPr>
                <a:noFill/>
                <a:tableStyleId>{A54064FD-F5D9-4DCF-91AA-DF5C17C3512A}</a:tableStyleId>
              </a:tblPr>
              <a:tblGrid>
                <a:gridCol w="992800"/>
                <a:gridCol w="2305100"/>
                <a:gridCol w="2099675"/>
                <a:gridCol w="1688875"/>
                <a:gridCol w="1803000"/>
                <a:gridCol w="992800"/>
                <a:gridCol w="992800"/>
                <a:gridCol w="992800"/>
              </a:tblGrid>
              <a:tr h="169625">
                <a:tc>
                  <a:txBody>
                    <a:bodyPr/>
                    <a:lstStyle/>
                    <a:p>
                      <a:pPr indent="0" lvl="0" marL="0" rtl="0" algn="ctr">
                        <a:lnSpc>
                          <a:spcPct val="115000"/>
                        </a:lnSpc>
                        <a:spcBef>
                          <a:spcPts val="0"/>
                        </a:spcBef>
                        <a:spcAft>
                          <a:spcPts val="0"/>
                        </a:spcAft>
                        <a:buNone/>
                      </a:pPr>
                      <a:r>
                        <a:rPr b="1" lang="en-US" sz="700"/>
                        <a:t>Year</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What is the paper about? (Aspects)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Methodology (Steps in 2-3 lines)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Datasets (Size, Type, etc.)</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Results (Validation Metrics)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Advantages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Limitations</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b="1" lang="en-US" sz="700"/>
                        <a:t>Reference No.</a:t>
                      </a:r>
                      <a:endParaRPr b="1"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4CCCC"/>
                    </a:solidFill>
                  </a:tcPr>
                </a:tc>
              </a:tr>
              <a:tr h="1466750">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Compares YOLOv5–v7; YOLOv6 excels.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Created a custom jewelry dataset, applied data augmentation, and trained multiple YOLO versions to compare their small object detection performance.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Used a custom dataset of jewelry images captured from a jewelry store with data augmentation.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YOLOv6 outperformed YOLOv5/YOLOv7 in accuracy, F1, recall, and mAP.</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Targets small object detection using a real-world jewelry dataset, comparing multiple YOLO versions and highlighting YOLOv6’s superior performance.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Dataset covers only three jewelry classes, limiting generalization, and lacks full exploration of real-time deployment challenges.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US" sz="700"/>
                        <a:t>[8]</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chemeClr val="lt1"/>
                    </a:solidFill>
                  </a:tcPr>
                </a:tc>
              </a:tr>
              <a:tr h="1337025">
                <a:tc>
                  <a:txBody>
                    <a:bodyPr/>
                    <a:lstStyle/>
                    <a:p>
                      <a:pPr indent="0" lvl="0" marL="0" rtl="0" algn="ctr">
                        <a:lnSpc>
                          <a:spcPct val="115000"/>
                        </a:lnSpc>
                        <a:spcBef>
                          <a:spcPts val="0"/>
                        </a:spcBef>
                        <a:spcAft>
                          <a:spcPts val="0"/>
                        </a:spcAft>
                        <a:buNone/>
                      </a:pPr>
                      <a:r>
                        <a:rPr lang="en-US" sz="700"/>
                        <a:t>2023</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Proposes CNN-YOLOv7 for jewelry in smart stores.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Uses a CNN-based YOLOv7 model trained on a custom jewelry dataset for accurate detection and localization of small jewelry objects in smart store surveillance.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Used a unique dataset curated specifically for smart store surveillance focused on jewelry.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Achieved strong metrics on custom data using YOLOv7 for lightweight surveillance.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Designed for detecting small, intricate objects in surveillance, this lightweight model delivers high accuracy and real-time efficiency on custom jewelry datasets.</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Primarily focused on jewelry, limiting generalization; may struggle in cluttered or low-light settings and needs a specialized dataset for training.</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[9]</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r h="1337025">
                <a:tc>
                  <a:txBody>
                    <a:bodyPr/>
                    <a:lstStyle/>
                    <a:p>
                      <a:pPr indent="0" lvl="0" marL="0" rtl="0" algn="ctr">
                        <a:lnSpc>
                          <a:spcPct val="115000"/>
                        </a:lnSpc>
                        <a:spcBef>
                          <a:spcPts val="0"/>
                        </a:spcBef>
                        <a:spcAft>
                          <a:spcPts val="0"/>
                        </a:spcAft>
                        <a:buNone/>
                      </a:pPr>
                      <a:r>
                        <a:rPr lang="en-US" sz="700"/>
                        <a:t>2022</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Reviews YOLO/CNN for real-time detection.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Surveyed and analyzed YOLO algorithm versions and CNN architectures for real-time object detection and feature extraction.</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No original dataset; it’s a review of YOLO and CNN models applied in literature.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Reported higher mAP and FPS, showing YOLO's real-time detection advantage.</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Offers high accuracy and real-time speed with efficient CNN-based detection, enabling broad industrial applicability.</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May underperform on small or overlapping objects, needs significant computational resources, and relies on high-quality training data.</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700"/>
                        <a:t>[10]</a:t>
                      </a:r>
                      <a:endParaRPr sz="7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FFFFFF"/>
                    </a:solidFill>
                  </a:tcPr>
                </a:tc>
              </a:tr>
            </a:tbl>
          </a:graphicData>
        </a:graphic>
      </p:graphicFrame>
      <p:sp>
        <p:nvSpPr>
          <p:cNvPr id="155" name="Google Shape;155;g36e64cf2163_0_79"/>
          <p:cNvSpPr txBox="1"/>
          <p:nvPr>
            <p:ph type="title"/>
          </p:nvPr>
        </p:nvSpPr>
        <p:spPr>
          <a:xfrm>
            <a:off x="2851825" y="1009650"/>
            <a:ext cx="7251000" cy="595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100">
                <a:solidFill>
                  <a:schemeClr val="dk1"/>
                </a:solidFill>
                <a:latin typeface="Marcellus"/>
                <a:ea typeface="Marcellus"/>
                <a:cs typeface="Marcellus"/>
                <a:sym typeface="Marcellus"/>
              </a:rPr>
              <a:t>General Object Detection and Tracking</a:t>
            </a:r>
            <a:endParaRPr sz="3100">
              <a:solidFill>
                <a:schemeClr val="dk1"/>
              </a:solidFill>
              <a:latin typeface="Marcellus"/>
              <a:ea typeface="Marcellus"/>
              <a:cs typeface="Marcellus"/>
              <a:sym typeface="Marcellu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omaiya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2022-02-21T05:08:08Z</dcterms:created>
  <dc:creator>Pushpendra Kumar Dhansoia</dc:creator>
</cp:coreProperties>
</file>